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71" r:id="rId3"/>
  </p:sldMasterIdLst>
  <p:notesMasterIdLst>
    <p:notesMasterId r:id="rId19"/>
  </p:notesMasterIdLst>
  <p:sldIdLst>
    <p:sldId id="256" r:id="rId4"/>
    <p:sldId id="258" r:id="rId5"/>
    <p:sldId id="269" r:id="rId6"/>
    <p:sldId id="257" r:id="rId7"/>
    <p:sldId id="270" r:id="rId8"/>
    <p:sldId id="263" r:id="rId9"/>
    <p:sldId id="268" r:id="rId10"/>
    <p:sldId id="271" r:id="rId11"/>
    <p:sldId id="259" r:id="rId12"/>
    <p:sldId id="272" r:id="rId13"/>
    <p:sldId id="273" r:id="rId14"/>
    <p:sldId id="264" r:id="rId15"/>
    <p:sldId id="274" r:id="rId16"/>
    <p:sldId id="276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DF8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8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6CB77-6381-461D-BBE3-E33591777A7A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6C1A4-AEE5-4507-9622-706B3E643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9E6A-D5DA-4604-838D-A823A9104CED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FACA-150C-49F5-88B9-3E81A2BB41F6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7B7A-8F6C-4A62-A1FD-21855A1A1B26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3D846-3EDA-4A03-8CB2-F80EC9CA5CB3}" type="datetime1">
              <a:rPr lang="en-US" smtClean="0"/>
              <a:t>2/25/2016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A3DE-FC9D-4C84-9757-EE25E837D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5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B8F4B-3A68-48F0-99C1-08F0E63ECED9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828DE-5CF1-4006-BA95-C1477BC8B5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13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6755-3CBB-4F4E-BABE-4F0CB7E98C20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DDC9-D7C1-4879-AA83-66210F2166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9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C1BE5-68B3-4DC6-97F8-9BA755296992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BE776-0CC0-4922-B0EA-9E2C217D96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14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5323C-A39D-465F-A879-75786E56F800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5E110-CD3D-4233-BCDD-0AFC1B1365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93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12A6F-1958-4A44-9343-1B2CCE4532F1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F823-F50A-4218-8483-80E1D2205B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68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2F1B4-8A81-4B19-9A1A-A1FFA344AD89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14D7-1647-4DB5-8EFF-4B053ECF73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6C69-A9D2-41AB-A635-D8820A2CE2E3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C60C7-D965-476C-9950-3AF608E58E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0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98C4-D2A5-4A3A-8315-62103DB6B1D1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EDE07-0DA3-4C79-A536-A0A38379856C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A73F9-1F20-483D-A397-3AF3D5C872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7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FCE4-3FF3-4BA4-A509-C408903522BC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F0F30-E752-456E-A0D2-B3F599DEAA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91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39CA-3B17-4304-A1DD-B3537DC7B838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D3E7-1838-421B-A1CD-5E9440A118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79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FCD9E-EA39-4C26-AB7E-B02F92853499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ED629-7A26-456D-8F19-1E59A087D3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45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F1B1C-E6C4-4F00-AD62-10234932EB22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37E5C-A1E0-42F7-99A1-C5AD0E08DC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7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3F47-7FDC-409E-AB43-E9279C121A20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9232B-F7A6-4984-AE34-2438C93D72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1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839F3-834F-4334-A7B7-AFD85F7F9BCC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A3DE-FC9D-4C84-9757-EE25E837DB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97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DD86B-BFE9-4B01-B460-8D95F5FA79A9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828DE-5CF1-4006-BA95-C1477BC8B5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3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FDA1-43F4-4244-8BF2-361AF099D526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DDC9-D7C1-4879-AA83-66210F2166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59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9705-CBEA-4D69-9CAF-BA8399AA4238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BE776-0CC0-4922-B0EA-9E2C217D96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7057-5F42-4208-A8CA-288B721D9787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6A84-07AF-42DB-8E86-47540CC22003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5E110-CD3D-4233-BCDD-0AFC1B1365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28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4CB2F-4466-4C7D-ACBE-D5EC9BCD50BF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F823-F50A-4218-8483-80E1D2205B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04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20737-B240-410B-BADB-1B04EB6B178F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14D7-1647-4DB5-8EFF-4B053ECF73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A1F8-7AF1-4FC9-88F9-25F3B0140471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C60C7-D965-476C-9950-3AF608E58E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45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C9ED-0D42-4A59-9F25-1C7E9592F034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A73F9-1F20-483D-A397-3AF3D5C8727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89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8ECB6-C2D0-4E8C-B102-CBD16E00CE3E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F0F30-E752-456E-A0D2-B3F599DEAA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1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EF7BA-AC7D-41C8-ADFC-DDF16654C2AB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D3E7-1838-421B-A1CD-5E9440A118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47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F3812-BE62-4670-B5A9-9A1E2A6B61EF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ED629-7A26-456D-8F19-1E59A087D3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4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D0770-1BD2-40B5-B1B9-0C6D32F5E5AF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37E5C-A1E0-42F7-99A1-C5AD0E08DC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01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4046C-CE01-4C9F-B70D-898A0DBE3331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9232B-F7A6-4984-AE34-2438C93D72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1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BA16-3558-4971-AB3C-950D4049C820}" type="datetime1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E0D24-CC5B-49F6-B88A-AD2C3CB7D50B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6A3DE-FC9D-4C84-9757-EE25E837DB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7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4B1-4F62-4F83-8CAC-2CB7FB6408E3}" type="datetime1">
              <a:rPr lang="en-US" smtClean="0"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AE2B-1AAD-458D-A697-C47311DF2E0D}" type="datetime1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52D1-A476-4611-A791-322572485F19}" type="datetime1">
              <a:rPr lang="en-US" smtClean="0"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7CCC-7EE9-40D7-B0D0-E8579396FF51}" type="datetime1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BE17-2495-4964-B58E-19389DC1800B}" type="datetime1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A9E54C7-0073-4FE2-982D-E6709E9D7412}" type="datetime1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845117C-EC14-4B93-B38F-F5B577BA187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86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A5BEBC-86F4-44AB-B137-9BD0E40AF222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4C776-B151-49DB-8BD6-A0553084FDE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0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9DDEC-1E9A-405F-A52C-368CCFC42F5C}" type="datetime1">
              <a:rPr lang="en-US" smtClean="0">
                <a:solidFill>
                  <a:srgbClr val="FFFFFF"/>
                </a:solidFill>
              </a:rPr>
              <a:t>2/25/2016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©Kathy Mirakovits, Forensic Science Educational Consulting, LLC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4C776-B151-49DB-8BD6-A0553084FDE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4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" Type="http://schemas.openxmlformats.org/officeDocument/2006/relationships/video" Target="file:///C:\Users\Kathy\Dropbox\KJM%20Personal\BPA%20Presentation%20PPT%20&amp;%20Files\1Aa2%20Blood%20dripping%20from%20a%20wrench%20handle.avi" TargetMode="External"/><Relationship Id="rId4" Type="http://schemas.openxmlformats.org/officeDocument/2006/relationships/hyperlink" Target="https://www.ameslab.gov/mfrc/bpa_video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Kathy\Dropbox\KJM%20Personal\BPA%20Presentation%20PPT%20&amp;%20Files\3Cb2a%20Blood%20drop%20falling%20100%20cm%20onto%20cement%20board%20%20(1).avi" TargetMode="External"/><Relationship Id="rId1" Type="http://schemas.openxmlformats.org/officeDocument/2006/relationships/video" Target="file:///C:\Users\Kathy\Dropbox\KJM%20Personal\BPA%20Presentation%20PPT%20&amp;%20Files\3Ca1a%20Blood%20drop%20falling%2010%20cm%20onto%20cement%20board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20002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Educators Guide to Bloodstain Pattern Analysis:  </a:t>
            </a:r>
            <a:br>
              <a:rPr lang="en-US" sz="4400" b="1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</a:br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Real World Science!</a:t>
            </a:r>
            <a:endParaRPr lang="en-US" sz="4400" b="1" dirty="0">
              <a:solidFill>
                <a:schemeClr val="accent4">
                  <a:lumMod val="10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68580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Kathy </a:t>
            </a:r>
            <a:r>
              <a:rPr lang="en-US" dirty="0" err="1" smtClean="0">
                <a:latin typeface="Footlight MT Light" panose="0204060206030A020304" pitchFamily="18" charset="0"/>
              </a:rPr>
              <a:t>Mirakovits</a:t>
            </a:r>
            <a:endParaRPr lang="en-US" dirty="0" smtClean="0">
              <a:latin typeface="Footlight MT Light" panose="0204060206030A020304" pitchFamily="18" charset="0"/>
            </a:endParaRPr>
          </a:p>
          <a:p>
            <a:r>
              <a:rPr lang="en-US" dirty="0" smtClean="0">
                <a:latin typeface="Footlight MT Light" panose="0204060206030A020304" pitchFamily="18" charset="0"/>
              </a:rPr>
              <a:t>Portage Northern High School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kmirakovits@gmail.com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www.forensicscience-ed.com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4770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Area of Convergence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10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18" y="457200"/>
            <a:ext cx="6511440" cy="48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324738" y="3704255"/>
            <a:ext cx="457200" cy="4572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63207" y="3791338"/>
            <a:ext cx="457200" cy="4572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22241" y="3914193"/>
            <a:ext cx="45719" cy="4571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72529" y="3999724"/>
            <a:ext cx="45719" cy="4571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0" y="4507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area of convergence</a:t>
            </a:r>
            <a:endParaRPr lang="en-US" dirty="0">
              <a:solidFill>
                <a:srgbClr val="7030A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2788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Footlight MT Light" panose="0204060206030A020304" pitchFamily="18" charset="0"/>
              </a:rPr>
              <a:t>p</a:t>
            </a:r>
            <a:r>
              <a:rPr lang="en-US" dirty="0" smtClean="0">
                <a:solidFill>
                  <a:srgbClr val="33CC33"/>
                </a:solidFill>
                <a:latin typeface="Footlight MT Light" panose="0204060206030A020304" pitchFamily="18" charset="0"/>
              </a:rPr>
              <a:t>oint of convergence</a:t>
            </a:r>
            <a:endParaRPr lang="en-US" dirty="0">
              <a:solidFill>
                <a:srgbClr val="33CC33"/>
              </a:solidFill>
              <a:latin typeface="Footlight MT Light" panose="0204060206030A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324738" y="4185944"/>
            <a:ext cx="144162" cy="38605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972529" y="4071068"/>
            <a:ext cx="9329" cy="307904"/>
          </a:xfrm>
          <a:prstGeom prst="straightConnector1">
            <a:avLst/>
          </a:prstGeom>
          <a:ln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0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5967413" y="5210175"/>
            <a:ext cx="1828800" cy="228600"/>
          </a:xfrm>
          <a:prstGeom prst="ellipse">
            <a:avLst/>
          </a:prstGeom>
          <a:solidFill>
            <a:srgbClr val="EF0F1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H="1">
            <a:off x="990600" y="5334000"/>
            <a:ext cx="4953000" cy="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5295900"/>
            <a:ext cx="381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Verdana" pitchFamily="34" charset="0"/>
              </a:rPr>
              <a:t>From </a:t>
            </a:r>
            <a:r>
              <a:rPr lang="en-US" altLang="en-US" sz="1800" b="1" dirty="0" smtClean="0">
                <a:latin typeface="Verdana" pitchFamily="34" charset="0"/>
              </a:rPr>
              <a:t>Point </a:t>
            </a:r>
            <a:r>
              <a:rPr lang="en-US" altLang="en-US" sz="1800" b="1" dirty="0">
                <a:latin typeface="Verdana" pitchFamily="34" charset="0"/>
              </a:rPr>
              <a:t>of Convergence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990600" y="5510213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14350" y="3306763"/>
            <a:ext cx="628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Verdana" pitchFamily="34" charset="0"/>
              </a:rPr>
              <a:t>P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124200" y="55626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Verdana" pitchFamily="34" charset="0"/>
              </a:rPr>
              <a:t>D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043613" y="5334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862763" y="52101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953000" y="4754563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b="1">
              <a:latin typeface="Verdana" pitchFamily="34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886200" y="14478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Verdana" pitchFamily="34" charset="0"/>
            </a:endParaRPr>
          </a:p>
        </p:txBody>
      </p:sp>
      <p:graphicFrame>
        <p:nvGraphicFramePr>
          <p:cNvPr id="23567" name="Object 15"/>
          <p:cNvGraphicFramePr>
            <a:graphicFrameLocks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051229"/>
              </p:ext>
            </p:extLst>
          </p:nvPr>
        </p:nvGraphicFramePr>
        <p:xfrm>
          <a:off x="5181600" y="2818893"/>
          <a:ext cx="2895600" cy="129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3" imgW="965160" imgH="431640" progId="Equation.3">
                  <p:embed/>
                </p:oleObj>
              </mc:Choice>
              <mc:Fallback>
                <p:oleObj name="Equation" r:id="rId3" imgW="965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818893"/>
                        <a:ext cx="2895600" cy="1295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5181600" y="548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6553200" y="4510088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Garamond" pitchFamily="18" charset="0"/>
              </a:rPr>
              <a:t>Blood droplet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6781800" y="48006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990600" y="1562100"/>
            <a:ext cx="4953000" cy="3771900"/>
          </a:xfrm>
          <a:prstGeom prst="line">
            <a:avLst/>
          </a:prstGeom>
          <a:noFill/>
          <a:ln w="76200">
            <a:solidFill>
              <a:srgbClr val="E8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4800600" y="4800600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Symbol" pitchFamily="18" charset="2"/>
              </a:rPr>
              <a:t>q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990600" y="1562100"/>
            <a:ext cx="0" cy="3771900"/>
          </a:xfrm>
          <a:prstGeom prst="line">
            <a:avLst/>
          </a:prstGeom>
          <a:noFill/>
          <a:ln w="76200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828675" y="5105400"/>
            <a:ext cx="314325" cy="35242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0" y="533400"/>
            <a:ext cx="716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Footlight MT Light" panose="0204060206030A020304" pitchFamily="18" charset="0"/>
              </a:rPr>
              <a:t>Measure from </a:t>
            </a:r>
            <a:r>
              <a:rPr lang="en-US" sz="3200" u="sng" dirty="0" smtClean="0">
                <a:latin typeface="Footlight MT Light" panose="0204060206030A020304" pitchFamily="18" charset="0"/>
              </a:rPr>
              <a:t>front</a:t>
            </a:r>
            <a:r>
              <a:rPr lang="en-US" sz="3200" dirty="0" smtClean="0">
                <a:latin typeface="Footlight MT Light" panose="0204060206030A020304" pitchFamily="18" charset="0"/>
              </a:rPr>
              <a:t> of blood drop to point of convergence =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Footlight MT Light" panose="0204060206030A020304" pitchFamily="18" charset="0"/>
              </a:rPr>
              <a:t>Use the tangent formula to find Point of Origin = P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7" y="533400"/>
            <a:ext cx="416125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52" y="533400"/>
            <a:ext cx="425221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79787"/>
            <a:ext cx="4265831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12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57700"/>
            <a:ext cx="3657600" cy="20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33782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val 40"/>
          <p:cNvSpPr>
            <a:spLocks noChangeArrowheads="1"/>
          </p:cNvSpPr>
          <p:nvPr/>
        </p:nvSpPr>
        <p:spPr bwMode="auto">
          <a:xfrm rot="-1362304">
            <a:off x="3430588" y="2819400"/>
            <a:ext cx="266700" cy="4572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581" name="Oval 41"/>
          <p:cNvSpPr>
            <a:spLocks noChangeArrowheads="1"/>
          </p:cNvSpPr>
          <p:nvPr/>
        </p:nvSpPr>
        <p:spPr bwMode="auto">
          <a:xfrm rot="-1748287">
            <a:off x="2944813" y="2895600"/>
            <a:ext cx="255587" cy="3810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582" name="Oval 42"/>
          <p:cNvSpPr>
            <a:spLocks noChangeArrowheads="1"/>
          </p:cNvSpPr>
          <p:nvPr/>
        </p:nvSpPr>
        <p:spPr bwMode="auto">
          <a:xfrm rot="-1581861">
            <a:off x="2830513" y="4041775"/>
            <a:ext cx="228600" cy="395288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C00000"/>
              </a:solidFill>
              <a:latin typeface="Centaur" pitchFamily="18" charset="0"/>
            </a:endParaRPr>
          </a:p>
        </p:txBody>
      </p:sp>
      <p:sp>
        <p:nvSpPr>
          <p:cNvPr id="24583" name="Oval 43"/>
          <p:cNvSpPr>
            <a:spLocks noChangeArrowheads="1"/>
          </p:cNvSpPr>
          <p:nvPr/>
        </p:nvSpPr>
        <p:spPr bwMode="auto">
          <a:xfrm>
            <a:off x="4038600" y="3962400"/>
            <a:ext cx="304800" cy="3810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584" name="Oval 44"/>
          <p:cNvSpPr>
            <a:spLocks noChangeArrowheads="1"/>
          </p:cNvSpPr>
          <p:nvPr/>
        </p:nvSpPr>
        <p:spPr bwMode="auto">
          <a:xfrm rot="223890">
            <a:off x="4706938" y="3817938"/>
            <a:ext cx="252412" cy="3556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585" name="Oval 45"/>
          <p:cNvSpPr>
            <a:spLocks noChangeArrowheads="1"/>
          </p:cNvSpPr>
          <p:nvPr/>
        </p:nvSpPr>
        <p:spPr bwMode="auto">
          <a:xfrm rot="473194">
            <a:off x="5116513" y="1223963"/>
            <a:ext cx="228600" cy="4572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586" name="Text Box 46"/>
          <p:cNvSpPr txBox="1">
            <a:spLocks noChangeArrowheads="1"/>
          </p:cNvSpPr>
          <p:nvPr/>
        </p:nvSpPr>
        <p:spPr bwMode="auto">
          <a:xfrm>
            <a:off x="2819400" y="44196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1</a:t>
            </a:r>
          </a:p>
        </p:txBody>
      </p:sp>
      <p:sp>
        <p:nvSpPr>
          <p:cNvPr id="24587" name="Text Box 47"/>
          <p:cNvSpPr txBox="1">
            <a:spLocks noChangeArrowheads="1"/>
          </p:cNvSpPr>
          <p:nvPr/>
        </p:nvSpPr>
        <p:spPr bwMode="auto">
          <a:xfrm>
            <a:off x="2628900" y="28336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2</a:t>
            </a:r>
          </a:p>
        </p:txBody>
      </p:sp>
      <p:sp>
        <p:nvSpPr>
          <p:cNvPr id="24588" name="Text Box 51"/>
          <p:cNvSpPr txBox="1">
            <a:spLocks noChangeArrowheads="1"/>
          </p:cNvSpPr>
          <p:nvPr/>
        </p:nvSpPr>
        <p:spPr bwMode="auto">
          <a:xfrm>
            <a:off x="3276600" y="26050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3</a:t>
            </a:r>
          </a:p>
        </p:txBody>
      </p:sp>
      <p:sp>
        <p:nvSpPr>
          <p:cNvPr id="24589" name="Text Box 52"/>
          <p:cNvSpPr txBox="1">
            <a:spLocks noChangeArrowheads="1"/>
          </p:cNvSpPr>
          <p:nvPr/>
        </p:nvSpPr>
        <p:spPr bwMode="auto">
          <a:xfrm>
            <a:off x="3962400" y="36576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4</a:t>
            </a:r>
          </a:p>
        </p:txBody>
      </p:sp>
      <p:sp>
        <p:nvSpPr>
          <p:cNvPr id="24590" name="Text Box 53"/>
          <p:cNvSpPr txBox="1">
            <a:spLocks noChangeArrowheads="1"/>
          </p:cNvSpPr>
          <p:nvPr/>
        </p:nvSpPr>
        <p:spPr bwMode="auto">
          <a:xfrm>
            <a:off x="4314825" y="408622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5</a:t>
            </a:r>
          </a:p>
        </p:txBody>
      </p:sp>
      <p:sp>
        <p:nvSpPr>
          <p:cNvPr id="24591" name="Text Box 54"/>
          <p:cNvSpPr txBox="1">
            <a:spLocks noChangeArrowheads="1"/>
          </p:cNvSpPr>
          <p:nvPr/>
        </p:nvSpPr>
        <p:spPr bwMode="auto">
          <a:xfrm>
            <a:off x="4953000" y="36845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6</a:t>
            </a:r>
          </a:p>
        </p:txBody>
      </p:sp>
      <p:sp>
        <p:nvSpPr>
          <p:cNvPr id="282679" name="Text Box 55"/>
          <p:cNvSpPr txBox="1">
            <a:spLocks noChangeArrowheads="1"/>
          </p:cNvSpPr>
          <p:nvPr/>
        </p:nvSpPr>
        <p:spPr bwMode="auto">
          <a:xfrm>
            <a:off x="228600" y="685800"/>
            <a:ext cx="1752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C00000"/>
                </a:solidFill>
                <a:latin typeface="Footlight MT Light" panose="0204060206030A020304" pitchFamily="18" charset="0"/>
              </a:rPr>
              <a:t>Impact Angles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 smtClean="0"/>
              <a:t>1.   2/5       24</a:t>
            </a:r>
            <a:r>
              <a:rPr lang="en-US" b="1" baseline="30000" dirty="0" smtClean="0"/>
              <a:t>0</a:t>
            </a:r>
            <a:endParaRPr lang="en-US" b="1" dirty="0" smtClean="0"/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 smtClean="0"/>
              <a:t>2.   1.5/4    22</a:t>
            </a:r>
            <a:r>
              <a:rPr lang="en-US" b="1" baseline="30000" dirty="0" smtClean="0"/>
              <a:t>0</a:t>
            </a:r>
          </a:p>
          <a:p>
            <a:pPr eaLnBrk="1" hangingPunct="1">
              <a:spcBef>
                <a:spcPts val="600"/>
              </a:spcBef>
              <a:buFontTx/>
              <a:buAutoNum type="arabicPeriod" startAt="3"/>
              <a:defRPr/>
            </a:pPr>
            <a:r>
              <a:rPr lang="en-US" b="1" dirty="0" smtClean="0"/>
              <a:t>1/3       20</a:t>
            </a:r>
            <a:r>
              <a:rPr lang="en-US" b="1" baseline="30000" dirty="0" smtClean="0"/>
              <a:t>0</a:t>
            </a:r>
          </a:p>
          <a:p>
            <a:pPr eaLnBrk="1" hangingPunct="1">
              <a:spcBef>
                <a:spcPts val="600"/>
              </a:spcBef>
              <a:buFontTx/>
              <a:buAutoNum type="arabicPeriod" startAt="3"/>
              <a:defRPr/>
            </a:pPr>
            <a:r>
              <a:rPr lang="en-US" b="1" dirty="0" smtClean="0"/>
              <a:t>2/4.5    26</a:t>
            </a:r>
            <a:r>
              <a:rPr lang="en-US" b="1" baseline="30000" dirty="0" smtClean="0"/>
              <a:t>0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 smtClean="0"/>
              <a:t>5.   3/6       30</a:t>
            </a:r>
            <a:r>
              <a:rPr lang="en-US" b="1" baseline="30000" dirty="0" smtClean="0"/>
              <a:t>0</a:t>
            </a:r>
          </a:p>
          <a:p>
            <a:pPr eaLnBrk="1" hangingPunct="1">
              <a:spcBef>
                <a:spcPts val="600"/>
              </a:spcBef>
              <a:buFontTx/>
              <a:buAutoNum type="arabicPeriod" startAt="6"/>
              <a:defRPr/>
            </a:pPr>
            <a:r>
              <a:rPr lang="en-US" b="1" dirty="0" smtClean="0"/>
              <a:t>2/4       30</a:t>
            </a:r>
            <a:r>
              <a:rPr lang="en-US" b="1" baseline="30000" dirty="0" smtClean="0"/>
              <a:t>0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US" b="1" dirty="0" smtClean="0"/>
              <a:t>7.   1/4       14</a:t>
            </a:r>
            <a:r>
              <a:rPr lang="en-US" b="1" baseline="30000" dirty="0" smtClean="0"/>
              <a:t>0</a:t>
            </a:r>
          </a:p>
          <a:p>
            <a:pPr marL="0" indent="0" eaLnBrk="1" hangingPunct="1">
              <a:spcBef>
                <a:spcPts val="600"/>
              </a:spcBef>
              <a:defRPr/>
            </a:pPr>
            <a:endParaRPr lang="en-US" b="1" dirty="0" smtClean="0"/>
          </a:p>
        </p:txBody>
      </p:sp>
      <p:sp>
        <p:nvSpPr>
          <p:cNvPr id="282680" name="Line 56"/>
          <p:cNvSpPr>
            <a:spLocks noChangeShapeType="1"/>
          </p:cNvSpPr>
          <p:nvPr/>
        </p:nvSpPr>
        <p:spPr bwMode="auto">
          <a:xfrm>
            <a:off x="2651125" y="2154238"/>
            <a:ext cx="2082800" cy="470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1" name="Line 57"/>
          <p:cNvSpPr>
            <a:spLocks noChangeShapeType="1"/>
          </p:cNvSpPr>
          <p:nvPr/>
        </p:nvSpPr>
        <p:spPr bwMode="auto">
          <a:xfrm>
            <a:off x="3362325" y="2333625"/>
            <a:ext cx="1331913" cy="446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2" name="Line 58"/>
          <p:cNvSpPr>
            <a:spLocks noChangeShapeType="1"/>
          </p:cNvSpPr>
          <p:nvPr/>
        </p:nvSpPr>
        <p:spPr bwMode="auto">
          <a:xfrm>
            <a:off x="2543175" y="3686175"/>
            <a:ext cx="2135188" cy="301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3" name="Line 59"/>
          <p:cNvSpPr>
            <a:spLocks noChangeShapeType="1"/>
          </p:cNvSpPr>
          <p:nvPr/>
        </p:nvSpPr>
        <p:spPr bwMode="auto">
          <a:xfrm flipH="1">
            <a:off x="4638675" y="1211263"/>
            <a:ext cx="628650" cy="541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4" name="Line 60"/>
          <p:cNvSpPr>
            <a:spLocks noChangeShapeType="1"/>
          </p:cNvSpPr>
          <p:nvPr/>
        </p:nvSpPr>
        <p:spPr bwMode="auto">
          <a:xfrm>
            <a:off x="4297363" y="2333625"/>
            <a:ext cx="417512" cy="446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5" name="Line 61"/>
          <p:cNvSpPr>
            <a:spLocks noChangeShapeType="1"/>
          </p:cNvSpPr>
          <p:nvPr/>
        </p:nvSpPr>
        <p:spPr bwMode="auto">
          <a:xfrm flipH="1">
            <a:off x="4570413" y="2520950"/>
            <a:ext cx="390525" cy="418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86" name="Oval 62"/>
          <p:cNvSpPr>
            <a:spLocks noChangeArrowheads="1"/>
          </p:cNvSpPr>
          <p:nvPr/>
        </p:nvSpPr>
        <p:spPr bwMode="auto">
          <a:xfrm>
            <a:off x="4343400" y="61722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82687" name="Oval 63"/>
          <p:cNvSpPr>
            <a:spLocks noChangeArrowheads="1"/>
          </p:cNvSpPr>
          <p:nvPr/>
        </p:nvSpPr>
        <p:spPr bwMode="auto">
          <a:xfrm>
            <a:off x="4572000" y="6400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82688" name="Text Box 64"/>
          <p:cNvSpPr txBox="1">
            <a:spLocks noChangeArrowheads="1"/>
          </p:cNvSpPr>
          <p:nvPr/>
        </p:nvSpPr>
        <p:spPr bwMode="auto">
          <a:xfrm>
            <a:off x="228600" y="3525838"/>
            <a:ext cx="2286000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/>
              <a:t>Tan </a:t>
            </a:r>
            <a:r>
              <a:rPr lang="en-US" b="1" dirty="0" smtClean="0">
                <a:latin typeface="Symbol" pitchFamily="18" charset="2"/>
              </a:rPr>
              <a:t>q</a:t>
            </a:r>
            <a:r>
              <a:rPr lang="en-US" b="1" dirty="0" smtClean="0"/>
              <a:t> = P/D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D (point to stain)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11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15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14.5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 9.3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7.3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9.7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en-US" b="1" dirty="0" smtClean="0"/>
              <a:t>20.6 cm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endParaRPr lang="en-US" b="1" dirty="0" smtClean="0"/>
          </a:p>
        </p:txBody>
      </p:sp>
      <p:sp>
        <p:nvSpPr>
          <p:cNvPr id="282690" name="Text Box 66"/>
          <p:cNvSpPr txBox="1">
            <a:spLocks noChangeArrowheads="1"/>
          </p:cNvSpPr>
          <p:nvPr/>
        </p:nvSpPr>
        <p:spPr bwMode="auto">
          <a:xfrm>
            <a:off x="6629400" y="726281"/>
            <a:ext cx="19050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latin typeface="Footlight MT Light" panose="0204060206030A020304" pitchFamily="18" charset="0"/>
              </a:rPr>
              <a:t>P = D (Tan </a:t>
            </a:r>
            <a:r>
              <a:rPr lang="az-Cyrl-AZ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Ѳ</a:t>
            </a:r>
            <a:r>
              <a:rPr lang="en-US" b="1" dirty="0" smtClean="0">
                <a:solidFill>
                  <a:srgbClr val="0000FF"/>
                </a:solidFill>
                <a:latin typeface="Footlight MT Light" panose="0204060206030A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latin typeface="Footlight MT Light" panose="0204060206030A020304" pitchFamily="18" charset="0"/>
              </a:rPr>
              <a:t>Point of Origin</a:t>
            </a:r>
            <a:endParaRPr lang="en-US" b="1" dirty="0" smtClean="0">
              <a:solidFill>
                <a:srgbClr val="0000FF"/>
              </a:solidFill>
              <a:latin typeface="Footlight MT Light" panose="0204060206030A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4.9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6.1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5.3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4.5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4.2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5.6 cm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b="1" dirty="0" smtClean="0"/>
              <a:t>5.1 cm </a:t>
            </a:r>
          </a:p>
        </p:txBody>
      </p:sp>
      <p:sp>
        <p:nvSpPr>
          <p:cNvPr id="24603" name="Text Box 67"/>
          <p:cNvSpPr txBox="1">
            <a:spLocks noChangeArrowheads="1"/>
          </p:cNvSpPr>
          <p:nvPr/>
        </p:nvSpPr>
        <p:spPr bwMode="auto">
          <a:xfrm>
            <a:off x="6553200" y="4191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82692" name="Text Box 68"/>
          <p:cNvSpPr txBox="1">
            <a:spLocks noChangeArrowheads="1"/>
          </p:cNvSpPr>
          <p:nvPr/>
        </p:nvSpPr>
        <p:spPr bwMode="auto">
          <a:xfrm>
            <a:off x="6464300" y="4284663"/>
            <a:ext cx="2590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Footlight MT Light" panose="0204060206030A020304" pitchFamily="18" charset="0"/>
              </a:rPr>
              <a:t>Conclusion</a:t>
            </a:r>
            <a:r>
              <a:rPr lang="en-US" altLang="en-US" sz="20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: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The source was 4.2 to 6.1 cm above the Point of Convergence </a:t>
            </a:r>
          </a:p>
        </p:txBody>
      </p:sp>
      <p:sp>
        <p:nvSpPr>
          <p:cNvPr id="282693" name="Line 69"/>
          <p:cNvSpPr>
            <a:spLocks noChangeShapeType="1"/>
          </p:cNvSpPr>
          <p:nvPr/>
        </p:nvSpPr>
        <p:spPr bwMode="auto">
          <a:xfrm flipH="1" flipV="1">
            <a:off x="4733924" y="6438900"/>
            <a:ext cx="676275" cy="1905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Text Box 73"/>
          <p:cNvSpPr txBox="1">
            <a:spLocks noChangeArrowheads="1"/>
          </p:cNvSpPr>
          <p:nvPr/>
        </p:nvSpPr>
        <p:spPr bwMode="auto">
          <a:xfrm>
            <a:off x="5334000" y="614045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Centaur" pitchFamily="18" charset="0"/>
              </a:rPr>
              <a:t>Point of Convergence</a:t>
            </a:r>
          </a:p>
        </p:txBody>
      </p:sp>
      <p:sp>
        <p:nvSpPr>
          <p:cNvPr id="24607" name="Oval 43"/>
          <p:cNvSpPr>
            <a:spLocks noChangeArrowheads="1"/>
          </p:cNvSpPr>
          <p:nvPr/>
        </p:nvSpPr>
        <p:spPr bwMode="auto">
          <a:xfrm>
            <a:off x="4343400" y="4419600"/>
            <a:ext cx="304800" cy="38100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entaur" pitchFamily="18" charset="0"/>
            </a:endParaRPr>
          </a:p>
        </p:txBody>
      </p:sp>
      <p:sp>
        <p:nvSpPr>
          <p:cNvPr id="24608" name="Text Box 54"/>
          <p:cNvSpPr txBox="1">
            <a:spLocks noChangeArrowheads="1"/>
          </p:cNvSpPr>
          <p:nvPr/>
        </p:nvSpPr>
        <p:spPr bwMode="auto">
          <a:xfrm>
            <a:off x="4859338" y="1233488"/>
            <a:ext cx="246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Centaur" pitchFamily="18" charset="0"/>
              </a:rPr>
              <a:t>7</a:t>
            </a:r>
          </a:p>
        </p:txBody>
      </p:sp>
      <p:sp>
        <p:nvSpPr>
          <p:cNvPr id="35" name="Line 59"/>
          <p:cNvSpPr>
            <a:spLocks noChangeShapeType="1"/>
          </p:cNvSpPr>
          <p:nvPr/>
        </p:nvSpPr>
        <p:spPr bwMode="auto">
          <a:xfrm>
            <a:off x="3925888" y="2438400"/>
            <a:ext cx="668337" cy="435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955925" y="4303713"/>
            <a:ext cx="1638300" cy="2154237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282687" idx="3"/>
          </p:cNvCxnSpPr>
          <p:nvPr/>
        </p:nvCxnSpPr>
        <p:spPr>
          <a:xfrm>
            <a:off x="3135313" y="3200400"/>
            <a:ext cx="1447800" cy="3265488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81400" y="3124200"/>
            <a:ext cx="1001713" cy="3341688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03700" y="4240213"/>
            <a:ext cx="368300" cy="2160587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06913" y="4692650"/>
            <a:ext cx="107950" cy="178435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591050" y="4124325"/>
            <a:ext cx="223838" cy="2390775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610100" y="1600200"/>
            <a:ext cx="620713" cy="487680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6A3DE-FC9D-4C84-9757-EE25E837DB6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80" grpId="0" animBg="1"/>
      <p:bldP spid="282681" grpId="0" animBg="1"/>
      <p:bldP spid="282682" grpId="0" animBg="1"/>
      <p:bldP spid="282683" grpId="0" animBg="1"/>
      <p:bldP spid="282684" grpId="0" animBg="1"/>
      <p:bldP spid="282685" grpId="0" animBg="1"/>
      <p:bldP spid="282686" grpId="0" animBg="1"/>
      <p:bldP spid="282687" grpId="0" animBg="1"/>
      <p:bldP spid="282693" grpId="0" animBg="1"/>
      <p:bldP spid="18462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Questions?</a:t>
            </a:r>
            <a:br>
              <a:rPr lang="en-US" dirty="0" smtClean="0">
                <a:latin typeface="Footlight MT Light" panose="0204060206030A020304" pitchFamily="18" charset="0"/>
              </a:rPr>
            </a:br>
            <a:r>
              <a:rPr lang="en-US" sz="2400" dirty="0" smtClean="0">
                <a:latin typeface="Footlight MT Light" panose="0204060206030A020304" pitchFamily="18" charset="0"/>
              </a:rPr>
              <a:t>kmirakovits@gmail.com</a:t>
            </a:r>
            <a:endParaRPr lang="en-US" dirty="0">
              <a:latin typeface="Footlight MT Light" panose="0204060206030A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1789313" cy="218598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3400"/>
            <a:ext cx="1639491" cy="218598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57499"/>
            <a:ext cx="3505200" cy="2628901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6A3DE-FC9D-4C84-9757-EE25E837DB6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42" name="Picture 2" descr="c:\Users\Kathy\Pictures\misc photos\Joe @MSTA 08 Lan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71800"/>
            <a:ext cx="1829871" cy="24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thy\Pictures\Photo Stream\My Photo Stream\Joe in the 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399" y="2209799"/>
            <a:ext cx="2590800" cy="346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0"/>
            <a:ext cx="67818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Footlight MT Light" panose="0204060206030A020304" pitchFamily="18" charset="0"/>
              </a:rPr>
              <a:t>Supplies</a:t>
            </a:r>
            <a:endParaRPr lang="en-US" dirty="0" smtClean="0">
              <a:latin typeface="Footlight MT Light" panose="0204060206030A020304" pitchFamily="18" charset="0"/>
            </a:endParaRP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6553200" cy="20574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b="1" u="sng" dirty="0" smtClean="0">
                <a:latin typeface="Footlight MT Light" panose="0204060206030A020304" pitchFamily="18" charset="0"/>
              </a:rPr>
              <a:t>Blood Spatter Kits from Wards Natural </a:t>
            </a:r>
            <a:r>
              <a:rPr lang="en-US" b="1" u="sng" dirty="0" smtClean="0">
                <a:latin typeface="Footlight MT Light" panose="0204060206030A020304" pitchFamily="18" charset="0"/>
              </a:rPr>
              <a:t>Science</a:t>
            </a:r>
            <a:endParaRPr lang="en-US" sz="1400" b="1" u="sng" dirty="0" smtClean="0">
              <a:effectLst>
                <a:outerShdw blurRad="38100" dist="38100" dir="2700000" algn="tl">
                  <a:srgbClr val="000000"/>
                </a:outerShdw>
              </a:effectLst>
              <a:latin typeface="Centaur" pitchFamily="18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000" dirty="0" smtClean="0">
                <a:latin typeface="Footlight MT Light" panose="0204060206030A020304" pitchFamily="18" charset="0"/>
              </a:rPr>
              <a:t>Introduction to Blood Spatter Analysis:  </a:t>
            </a:r>
            <a:r>
              <a:rPr lang="en-US" sz="2000" dirty="0" smtClean="0">
                <a:latin typeface="Footlight MT Light" panose="0204060206030A020304" pitchFamily="18" charset="0"/>
              </a:rPr>
              <a:t>366834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000" dirty="0" smtClean="0">
                <a:latin typeface="Footlight MT Light" panose="0204060206030A020304" pitchFamily="18" charset="0"/>
              </a:rPr>
              <a:t>Advanced </a:t>
            </a:r>
            <a:r>
              <a:rPr lang="en-US" sz="2000" dirty="0" smtClean="0">
                <a:latin typeface="Footlight MT Light" panose="0204060206030A020304" pitchFamily="18" charset="0"/>
              </a:rPr>
              <a:t>Techniques in Blood Spatter Analysis.  </a:t>
            </a:r>
            <a:r>
              <a:rPr lang="en-US" sz="2000" dirty="0" smtClean="0">
                <a:latin typeface="Footlight MT Light" panose="0204060206030A020304" pitchFamily="18" charset="0"/>
              </a:rPr>
              <a:t>360053</a:t>
            </a:r>
            <a:endParaRPr lang="en-US" sz="2000" dirty="0" smtClean="0">
              <a:latin typeface="Footlight MT Light" panose="0204060206030A020304" pitchFamily="18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000" dirty="0" smtClean="0">
                <a:latin typeface="Footlight MT Light" panose="0204060206030A020304" pitchFamily="18" charset="0"/>
              </a:rPr>
              <a:t>Simulated Drip &amp; Projected </a:t>
            </a:r>
            <a:r>
              <a:rPr lang="en-US" sz="2000" dirty="0" smtClean="0">
                <a:latin typeface="Footlight MT Light" panose="0204060206030A020304" pitchFamily="18" charset="0"/>
              </a:rPr>
              <a:t>Blood (250 ml) 375312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000" dirty="0" smtClean="0">
                <a:latin typeface="Footlight MT Light" panose="0204060206030A020304" pitchFamily="18" charset="0"/>
              </a:rPr>
              <a:t>Simulated </a:t>
            </a:r>
            <a:r>
              <a:rPr lang="en-US" sz="2000" dirty="0" smtClean="0">
                <a:latin typeface="Footlight MT Light" panose="0204060206030A020304" pitchFamily="18" charset="0"/>
              </a:rPr>
              <a:t>Transfer  Blood.  </a:t>
            </a:r>
            <a:r>
              <a:rPr lang="en-US" sz="2000" dirty="0" smtClean="0">
                <a:latin typeface="Footlight MT Light" panose="0204060206030A020304" pitchFamily="18" charset="0"/>
              </a:rPr>
              <a:t>375311</a:t>
            </a:r>
          </a:p>
          <a:p>
            <a:pPr eaLnBrk="1" hangingPunct="1">
              <a:buFontTx/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Centaur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©Kathy Mirakovits, Forensic Science Educational Consulting,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590800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Footlight MT Light" panose="0204060206030A020304" pitchFamily="18" charset="0"/>
              </a:rPr>
              <a:t>Books/Publications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Footlight MT Light" panose="0204060206030A020304" pitchFamily="18" charset="0"/>
              </a:rPr>
              <a:t>Forensic Science, The Basics, 3</a:t>
            </a:r>
            <a:r>
              <a:rPr lang="en-US" sz="2000" i="1" baseline="30000" dirty="0" smtClean="0">
                <a:latin typeface="Footlight MT Light" panose="0204060206030A020304" pitchFamily="18" charset="0"/>
              </a:rPr>
              <a:t>rd</a:t>
            </a:r>
            <a:r>
              <a:rPr lang="en-US" sz="2000" i="1" dirty="0" smtClean="0">
                <a:latin typeface="Footlight MT Light" panose="0204060206030A020304" pitchFamily="18" charset="0"/>
              </a:rPr>
              <a:t> Edition</a:t>
            </a:r>
            <a:r>
              <a:rPr lang="en-US" sz="2000" dirty="0" smtClean="0">
                <a:latin typeface="Footlight MT Light" panose="0204060206030A020304" pitchFamily="18" charset="0"/>
              </a:rPr>
              <a:t>; Siegel and Mirakovits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Footlight MT Light" panose="0204060206030A020304" pitchFamily="18" charset="0"/>
              </a:rPr>
              <a:t>The Basics in Investigating Forensic Science, A Lab Manual</a:t>
            </a:r>
            <a:r>
              <a:rPr lang="en-US" sz="2000" dirty="0" smtClean="0">
                <a:latin typeface="Footlight MT Light" panose="0204060206030A020304" pitchFamily="18" charset="0"/>
              </a:rPr>
              <a:t>; Mirakovits and </a:t>
            </a:r>
            <a:r>
              <a:rPr lang="en-US" sz="2000" dirty="0" err="1" smtClean="0">
                <a:latin typeface="Footlight MT Light" panose="0204060206030A020304" pitchFamily="18" charset="0"/>
              </a:rPr>
              <a:t>Londino</a:t>
            </a:r>
            <a:endParaRPr lang="en-US" sz="2000" dirty="0" smtClean="0">
              <a:latin typeface="Footlight MT Light" panose="0204060206030A020304" pitchFamily="18" charset="0"/>
            </a:endParaRPr>
          </a:p>
          <a:p>
            <a:r>
              <a:rPr lang="en-US" sz="2400" b="1" u="sng" dirty="0" smtClean="0">
                <a:latin typeface="Footlight MT Light" panose="0204060206030A020304" pitchFamily="18" charset="0"/>
              </a:rPr>
              <a:t>Summer Workshops</a:t>
            </a:r>
          </a:p>
          <a:p>
            <a:r>
              <a:rPr lang="en-US" sz="2000" dirty="0" smtClean="0">
                <a:latin typeface="Footlight MT Light" panose="0204060206030A020304" pitchFamily="18" charset="0"/>
              </a:rPr>
              <a:t>www.forensicscience-ed.com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05112"/>
            <a:ext cx="199350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2819400"/>
            <a:ext cx="185995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1</a:t>
            </a:r>
            <a:r>
              <a:rPr lang="en-US" baseline="30000" dirty="0" smtClean="0">
                <a:latin typeface="Footlight MT Light" panose="0204060206030A020304" pitchFamily="18" charset="0"/>
              </a:rPr>
              <a:t>st</a:t>
            </a:r>
            <a:r>
              <a:rPr lang="en-US" dirty="0" smtClean="0">
                <a:latin typeface="Footlight MT Light" panose="0204060206030A020304" pitchFamily="18" charset="0"/>
              </a:rPr>
              <a:t>: Making </a:t>
            </a:r>
            <a:r>
              <a:rPr lang="en-US" dirty="0" smtClean="0">
                <a:latin typeface="Footlight MT Light" panose="0204060206030A020304" pitchFamily="18" charset="0"/>
              </a:rPr>
              <a:t>Blood Drops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7334"/>
            <a:ext cx="82296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Footlight MT Light" panose="0204060206030A020304" pitchFamily="18" charset="0"/>
              </a:rPr>
              <a:t>Materials:  </a:t>
            </a:r>
            <a:r>
              <a:rPr lang="en-US" sz="2000" dirty="0" smtClean="0">
                <a:latin typeface="Footlight MT Light" panose="0204060206030A020304" pitchFamily="18" charset="0"/>
              </a:rPr>
              <a:t>Calculator, Simulated Blood, </a:t>
            </a:r>
            <a:r>
              <a:rPr lang="en-US" sz="2000" dirty="0" err="1" smtClean="0">
                <a:latin typeface="Footlight MT Light" panose="0204060206030A020304" pitchFamily="18" charset="0"/>
              </a:rPr>
              <a:t>Meterstick</a:t>
            </a:r>
            <a:r>
              <a:rPr lang="en-US" sz="2000" dirty="0" smtClean="0">
                <a:latin typeface="Footlight MT Light" panose="0204060206030A020304" pitchFamily="18" charset="0"/>
              </a:rPr>
              <a:t>, </a:t>
            </a:r>
            <a:r>
              <a:rPr lang="en-US" sz="2000" dirty="0" smtClean="0">
                <a:latin typeface="Footlight MT Light" panose="0204060206030A020304" pitchFamily="18" charset="0"/>
              </a:rPr>
              <a:t>12” ruler/calipers</a:t>
            </a:r>
            <a:r>
              <a:rPr lang="en-US" sz="2000" dirty="0" smtClean="0">
                <a:latin typeface="Footlight MT Light" panose="0204060206030A020304" pitchFamily="18" charset="0"/>
              </a:rPr>
              <a:t>, </a:t>
            </a:r>
            <a:r>
              <a:rPr lang="en-US" sz="2000" dirty="0" smtClean="0">
                <a:latin typeface="Footlight MT Light" panose="0204060206030A020304" pitchFamily="18" charset="0"/>
              </a:rPr>
              <a:t>Notecards or paper</a:t>
            </a:r>
            <a:r>
              <a:rPr lang="en-US" sz="2000" dirty="0">
                <a:latin typeface="Footlight MT Light" panose="0204060206030A020304" pitchFamily="18" charset="0"/>
              </a:rPr>
              <a:t>.  (10x Mini Loupe </a:t>
            </a:r>
            <a:r>
              <a:rPr lang="en-US" sz="2000" dirty="0" smtClean="0">
                <a:latin typeface="Footlight MT Light" panose="0204060206030A020304" pitchFamily="18" charset="0"/>
              </a:rPr>
              <a:t>w/Reticle)</a:t>
            </a:r>
            <a:endParaRPr lang="en-US" sz="2000" dirty="0" smtClean="0">
              <a:latin typeface="Footlight MT Light" panose="0204060206030A020304" pitchFamily="18" charset="0"/>
            </a:endParaRPr>
          </a:p>
          <a:p>
            <a:r>
              <a:rPr lang="en-US" b="1" dirty="0" smtClean="0">
                <a:latin typeface="Footlight MT Light" panose="0204060206030A020304" pitchFamily="18" charset="0"/>
              </a:rPr>
              <a:t>Vertical Drops</a:t>
            </a:r>
            <a:endParaRPr lang="en-US" b="1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Heights:  20, 40, 60, 80, 100 (suggest </a:t>
            </a:r>
            <a:r>
              <a:rPr lang="en-US" dirty="0" smtClean="0">
                <a:latin typeface="Footlight MT Light" panose="0204060206030A020304" pitchFamily="18" charset="0"/>
              </a:rPr>
              <a:t>more in your class)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How to keep the </a:t>
            </a:r>
            <a:r>
              <a:rPr lang="en-US" dirty="0" err="1" smtClean="0">
                <a:latin typeface="Footlight MT Light" panose="0204060206030A020304" pitchFamily="18" charset="0"/>
              </a:rPr>
              <a:t>meterstick</a:t>
            </a:r>
            <a:r>
              <a:rPr lang="en-US" dirty="0" smtClean="0">
                <a:latin typeface="Footlight MT Light" panose="0204060206030A020304" pitchFamily="18" charset="0"/>
              </a:rPr>
              <a:t> clean!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marL="400050" indent="-342900"/>
            <a:r>
              <a:rPr lang="en-US" b="1" dirty="0" smtClean="0">
                <a:latin typeface="Footlight MT Light" panose="0204060206030A020304" pitchFamily="18" charset="0"/>
              </a:rPr>
              <a:t>Angled Drops</a:t>
            </a:r>
            <a:endParaRPr lang="en-US" b="1" dirty="0" smtClean="0">
              <a:latin typeface="Footlight MT Light" panose="0204060206030A020304" pitchFamily="18" charset="0"/>
            </a:endParaRPr>
          </a:p>
          <a:p>
            <a:pPr marL="914400" lvl="1" indent="-457200"/>
            <a:r>
              <a:rPr lang="en-US" dirty="0" smtClean="0">
                <a:latin typeface="Footlight MT Light" panose="0204060206030A020304" pitchFamily="18" charset="0"/>
              </a:rPr>
              <a:t>Apparatus</a:t>
            </a:r>
          </a:p>
          <a:p>
            <a:pPr marL="914400" lvl="1" indent="-457200"/>
            <a:r>
              <a:rPr lang="en-US" dirty="0" smtClean="0">
                <a:latin typeface="Footlight MT Light" panose="0204060206030A020304" pitchFamily="18" charset="0"/>
              </a:rPr>
              <a:t>Drip </a:t>
            </a:r>
            <a:r>
              <a:rPr lang="en-US" dirty="0" smtClean="0">
                <a:latin typeface="Footlight MT Light" panose="0204060206030A020304" pitchFamily="18" charset="0"/>
              </a:rPr>
              <a:t>Angles</a:t>
            </a:r>
          </a:p>
          <a:p>
            <a:pPr marL="1188720" lvl="2" indent="-457200"/>
            <a:r>
              <a:rPr lang="en-US" dirty="0" smtClean="0">
                <a:latin typeface="Footlight MT Light" panose="0204060206030A020304" pitchFamily="18" charset="0"/>
              </a:rPr>
              <a:t>20</a:t>
            </a:r>
            <a:r>
              <a:rPr lang="en-US" baseline="30000" dirty="0" smtClean="0">
                <a:latin typeface="Footlight MT Light" panose="0204060206030A020304" pitchFamily="18" charset="0"/>
              </a:rPr>
              <a:t>0</a:t>
            </a:r>
            <a:r>
              <a:rPr lang="en-US" dirty="0" smtClean="0">
                <a:latin typeface="Footlight MT Light" panose="0204060206030A020304" pitchFamily="18" charset="0"/>
              </a:rPr>
              <a:t>, 30</a:t>
            </a:r>
            <a:r>
              <a:rPr lang="en-US" baseline="30000" dirty="0">
                <a:latin typeface="Footlight MT Light" panose="0204060206030A020304" pitchFamily="18" charset="0"/>
              </a:rPr>
              <a:t>0</a:t>
            </a:r>
            <a:r>
              <a:rPr lang="en-US" dirty="0" smtClean="0">
                <a:latin typeface="Footlight MT Light" panose="0204060206030A020304" pitchFamily="18" charset="0"/>
              </a:rPr>
              <a:t>, 40</a:t>
            </a:r>
            <a:r>
              <a:rPr lang="en-US" baseline="30000" dirty="0">
                <a:latin typeface="Footlight MT Light" panose="0204060206030A020304" pitchFamily="18" charset="0"/>
              </a:rPr>
              <a:t>0</a:t>
            </a:r>
            <a:r>
              <a:rPr lang="en-US" dirty="0" smtClean="0">
                <a:latin typeface="Footlight MT Light" panose="0204060206030A020304" pitchFamily="18" charset="0"/>
              </a:rPr>
              <a:t>, 50</a:t>
            </a:r>
            <a:r>
              <a:rPr lang="en-US" baseline="30000" dirty="0" smtClean="0">
                <a:latin typeface="Footlight MT Light" panose="0204060206030A020304" pitchFamily="18" charset="0"/>
              </a:rPr>
              <a:t>0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marL="400050" indent="-342900"/>
            <a:r>
              <a:rPr lang="en-US" dirty="0" smtClean="0">
                <a:latin typeface="Footlight MT Light" panose="0204060206030A020304" pitchFamily="18" charset="0"/>
              </a:rPr>
              <a:t>Let them dry </a:t>
            </a:r>
            <a:r>
              <a:rPr lang="en-US" dirty="0" smtClean="0">
                <a:latin typeface="Footlight MT Light" panose="0204060206030A020304" pitchFamily="18" charset="0"/>
              </a:rPr>
              <a:t>while </a:t>
            </a:r>
          </a:p>
          <a:p>
            <a:pPr marL="57150" indent="0">
              <a:buNone/>
            </a:pPr>
            <a:r>
              <a:rPr lang="en-US" dirty="0">
                <a:latin typeface="Footlight MT Light" panose="0204060206030A020304" pitchFamily="18" charset="0"/>
              </a:rPr>
              <a:t> </a:t>
            </a:r>
            <a:r>
              <a:rPr lang="en-US" dirty="0" smtClean="0">
                <a:latin typeface="Footlight MT Light" panose="0204060206030A020304" pitchFamily="18" charset="0"/>
              </a:rPr>
              <a:t>    </a:t>
            </a:r>
            <a:r>
              <a:rPr lang="en-US" dirty="0" smtClean="0">
                <a:latin typeface="Footlight MT Light" panose="0204060206030A020304" pitchFamily="18" charset="0"/>
              </a:rPr>
              <a:t>we talk </a:t>
            </a:r>
            <a:r>
              <a:rPr lang="en-US" dirty="0" smtClean="0">
                <a:latin typeface="Footlight MT Light" panose="0204060206030A020304" pitchFamily="18" charset="0"/>
              </a:rPr>
              <a:t>analysis!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2</a:t>
            </a:fld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19400"/>
            <a:ext cx="568660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46437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400" b="1" dirty="0" smtClean="0">
                <a:solidFill>
                  <a:srgbClr val="C00000"/>
                </a:solidFill>
              </a:rPr>
              <a:t>Ѳ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C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5915607" y="301067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400" b="1" dirty="0" smtClean="0">
                <a:solidFill>
                  <a:srgbClr val="C00000"/>
                </a:solidFill>
              </a:rPr>
              <a:t>Ѳ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B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2597" y="2438400"/>
            <a:ext cx="210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Important: </a:t>
            </a:r>
          </a:p>
          <a:p>
            <a:r>
              <a:rPr lang="az-Cyrl-AZ" sz="2400" b="1" dirty="0" smtClean="0">
                <a:solidFill>
                  <a:srgbClr val="C00000"/>
                </a:solidFill>
              </a:rPr>
              <a:t>Ѳ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B</a:t>
            </a:r>
            <a:r>
              <a:rPr lang="en-US" sz="2400" b="1" dirty="0" smtClean="0">
                <a:solidFill>
                  <a:srgbClr val="C00000"/>
                </a:solidFill>
              </a:rPr>
              <a:t> + </a:t>
            </a:r>
            <a:r>
              <a:rPr lang="az-Cyrl-AZ" sz="2400" b="1" dirty="0" smtClean="0">
                <a:solidFill>
                  <a:srgbClr val="C00000"/>
                </a:solidFill>
              </a:rPr>
              <a:t>Ѳ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</a:rPr>
              <a:t> = 90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0</a:t>
            </a:r>
            <a:endParaRPr lang="en-US" sz="2400" b="1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3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Footlight MT Light" panose="0204060206030A020304" pitchFamily="18" charset="0"/>
              </a:rPr>
              <a:t>Physical Properties of Blood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114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Fairly high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surface tension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Very viscous 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  <a:latin typeface="Footlight MT Light" panose="0204060206030A020304" pitchFamily="18" charset="0"/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Sticky-adheres to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external surface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Moves as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</a:rPr>
              <a:t>an oscillating sphere</a:t>
            </a:r>
          </a:p>
        </p:txBody>
      </p:sp>
      <p:grpSp>
        <p:nvGrpSpPr>
          <p:cNvPr id="3076" name="Group 18"/>
          <p:cNvGrpSpPr>
            <a:grpSpLocks/>
          </p:cNvGrpSpPr>
          <p:nvPr/>
        </p:nvGrpSpPr>
        <p:grpSpPr bwMode="auto">
          <a:xfrm>
            <a:off x="1143000" y="3581400"/>
            <a:ext cx="1828800" cy="1524000"/>
            <a:chOff x="816" y="2736"/>
            <a:chExt cx="823" cy="805"/>
          </a:xfrm>
        </p:grpSpPr>
        <p:grpSp>
          <p:nvGrpSpPr>
            <p:cNvPr id="3080" name="Group 5"/>
            <p:cNvGrpSpPr>
              <a:grpSpLocks noChangeAspect="1"/>
            </p:cNvGrpSpPr>
            <p:nvPr/>
          </p:nvGrpSpPr>
          <p:grpSpPr bwMode="auto">
            <a:xfrm>
              <a:off x="843" y="2736"/>
              <a:ext cx="776" cy="737"/>
              <a:chOff x="3936" y="1200"/>
              <a:chExt cx="912" cy="912"/>
            </a:xfrm>
          </p:grpSpPr>
          <p:sp>
            <p:nvSpPr>
              <p:cNvPr id="3083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3936" y="1200"/>
                <a:ext cx="912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Centaur" pitchFamily="18" charset="0"/>
                </a:endParaRPr>
              </a:p>
            </p:txBody>
          </p:sp>
          <p:sp>
            <p:nvSpPr>
              <p:cNvPr id="3084" name="Rectangle 7"/>
              <p:cNvSpPr>
                <a:spLocks noChangeArrowheads="1"/>
              </p:cNvSpPr>
              <p:nvPr/>
            </p:nvSpPr>
            <p:spPr bwMode="auto">
              <a:xfrm>
                <a:off x="3936" y="1200"/>
                <a:ext cx="912" cy="91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FFFFFF"/>
                  </a:solidFill>
                  <a:latin typeface="Centaur" pitchFamily="18" charset="0"/>
                </a:endParaRPr>
              </a:p>
            </p:txBody>
          </p:sp>
          <p:sp>
            <p:nvSpPr>
              <p:cNvPr id="3085" name="Freeform 8"/>
              <p:cNvSpPr>
                <a:spLocks/>
              </p:cNvSpPr>
              <p:nvPr/>
            </p:nvSpPr>
            <p:spPr bwMode="auto">
              <a:xfrm>
                <a:off x="3979" y="1243"/>
                <a:ext cx="826" cy="826"/>
              </a:xfrm>
              <a:custGeom>
                <a:avLst/>
                <a:gdLst>
                  <a:gd name="T0" fmla="*/ 456 w 826"/>
                  <a:gd name="T1" fmla="*/ 824 h 826"/>
                  <a:gd name="T2" fmla="*/ 536 w 826"/>
                  <a:gd name="T3" fmla="*/ 808 h 826"/>
                  <a:gd name="T4" fmla="*/ 610 w 826"/>
                  <a:gd name="T5" fmla="*/ 777 h 826"/>
                  <a:gd name="T6" fmla="*/ 676 w 826"/>
                  <a:gd name="T7" fmla="*/ 732 h 826"/>
                  <a:gd name="T8" fmla="*/ 732 w 826"/>
                  <a:gd name="T9" fmla="*/ 676 h 826"/>
                  <a:gd name="T10" fmla="*/ 777 w 826"/>
                  <a:gd name="T11" fmla="*/ 610 h 826"/>
                  <a:gd name="T12" fmla="*/ 808 w 826"/>
                  <a:gd name="T13" fmla="*/ 536 h 826"/>
                  <a:gd name="T14" fmla="*/ 824 w 826"/>
                  <a:gd name="T15" fmla="*/ 456 h 826"/>
                  <a:gd name="T16" fmla="*/ 824 w 826"/>
                  <a:gd name="T17" fmla="*/ 370 h 826"/>
                  <a:gd name="T18" fmla="*/ 808 w 826"/>
                  <a:gd name="T19" fmla="*/ 290 h 826"/>
                  <a:gd name="T20" fmla="*/ 777 w 826"/>
                  <a:gd name="T21" fmla="*/ 216 h 826"/>
                  <a:gd name="T22" fmla="*/ 732 w 826"/>
                  <a:gd name="T23" fmla="*/ 150 h 826"/>
                  <a:gd name="T24" fmla="*/ 676 w 826"/>
                  <a:gd name="T25" fmla="*/ 94 h 826"/>
                  <a:gd name="T26" fmla="*/ 610 w 826"/>
                  <a:gd name="T27" fmla="*/ 49 h 826"/>
                  <a:gd name="T28" fmla="*/ 536 w 826"/>
                  <a:gd name="T29" fmla="*/ 18 h 826"/>
                  <a:gd name="T30" fmla="*/ 456 w 826"/>
                  <a:gd name="T31" fmla="*/ 2 h 826"/>
                  <a:gd name="T32" fmla="*/ 370 w 826"/>
                  <a:gd name="T33" fmla="*/ 2 h 826"/>
                  <a:gd name="T34" fmla="*/ 290 w 826"/>
                  <a:gd name="T35" fmla="*/ 18 h 826"/>
                  <a:gd name="T36" fmla="*/ 216 w 826"/>
                  <a:gd name="T37" fmla="*/ 49 h 826"/>
                  <a:gd name="T38" fmla="*/ 150 w 826"/>
                  <a:gd name="T39" fmla="*/ 94 h 826"/>
                  <a:gd name="T40" fmla="*/ 94 w 826"/>
                  <a:gd name="T41" fmla="*/ 150 h 826"/>
                  <a:gd name="T42" fmla="*/ 49 w 826"/>
                  <a:gd name="T43" fmla="*/ 216 h 826"/>
                  <a:gd name="T44" fmla="*/ 18 w 826"/>
                  <a:gd name="T45" fmla="*/ 290 h 826"/>
                  <a:gd name="T46" fmla="*/ 2 w 826"/>
                  <a:gd name="T47" fmla="*/ 370 h 826"/>
                  <a:gd name="T48" fmla="*/ 2 w 826"/>
                  <a:gd name="T49" fmla="*/ 456 h 826"/>
                  <a:gd name="T50" fmla="*/ 18 w 826"/>
                  <a:gd name="T51" fmla="*/ 536 h 826"/>
                  <a:gd name="T52" fmla="*/ 49 w 826"/>
                  <a:gd name="T53" fmla="*/ 610 h 826"/>
                  <a:gd name="T54" fmla="*/ 94 w 826"/>
                  <a:gd name="T55" fmla="*/ 676 h 826"/>
                  <a:gd name="T56" fmla="*/ 150 w 826"/>
                  <a:gd name="T57" fmla="*/ 732 h 826"/>
                  <a:gd name="T58" fmla="*/ 216 w 826"/>
                  <a:gd name="T59" fmla="*/ 777 h 826"/>
                  <a:gd name="T60" fmla="*/ 290 w 826"/>
                  <a:gd name="T61" fmla="*/ 808 h 826"/>
                  <a:gd name="T62" fmla="*/ 370 w 826"/>
                  <a:gd name="T63" fmla="*/ 824 h 8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26" h="826">
                    <a:moveTo>
                      <a:pt x="413" y="826"/>
                    </a:moveTo>
                    <a:lnTo>
                      <a:pt x="456" y="824"/>
                    </a:lnTo>
                    <a:lnTo>
                      <a:pt x="496" y="818"/>
                    </a:lnTo>
                    <a:lnTo>
                      <a:pt x="536" y="808"/>
                    </a:lnTo>
                    <a:lnTo>
                      <a:pt x="574" y="793"/>
                    </a:lnTo>
                    <a:lnTo>
                      <a:pt x="610" y="777"/>
                    </a:lnTo>
                    <a:lnTo>
                      <a:pt x="645" y="756"/>
                    </a:lnTo>
                    <a:lnTo>
                      <a:pt x="676" y="732"/>
                    </a:lnTo>
                    <a:lnTo>
                      <a:pt x="705" y="705"/>
                    </a:lnTo>
                    <a:lnTo>
                      <a:pt x="732" y="676"/>
                    </a:lnTo>
                    <a:lnTo>
                      <a:pt x="756" y="645"/>
                    </a:lnTo>
                    <a:lnTo>
                      <a:pt x="777" y="610"/>
                    </a:lnTo>
                    <a:lnTo>
                      <a:pt x="793" y="574"/>
                    </a:lnTo>
                    <a:lnTo>
                      <a:pt x="808" y="536"/>
                    </a:lnTo>
                    <a:lnTo>
                      <a:pt x="818" y="496"/>
                    </a:lnTo>
                    <a:lnTo>
                      <a:pt x="824" y="456"/>
                    </a:lnTo>
                    <a:lnTo>
                      <a:pt x="826" y="413"/>
                    </a:lnTo>
                    <a:lnTo>
                      <a:pt x="824" y="370"/>
                    </a:lnTo>
                    <a:lnTo>
                      <a:pt x="818" y="330"/>
                    </a:lnTo>
                    <a:lnTo>
                      <a:pt x="808" y="290"/>
                    </a:lnTo>
                    <a:lnTo>
                      <a:pt x="793" y="252"/>
                    </a:lnTo>
                    <a:lnTo>
                      <a:pt x="777" y="216"/>
                    </a:lnTo>
                    <a:lnTo>
                      <a:pt x="756" y="181"/>
                    </a:lnTo>
                    <a:lnTo>
                      <a:pt x="732" y="150"/>
                    </a:lnTo>
                    <a:lnTo>
                      <a:pt x="705" y="121"/>
                    </a:lnTo>
                    <a:lnTo>
                      <a:pt x="676" y="94"/>
                    </a:lnTo>
                    <a:lnTo>
                      <a:pt x="645" y="70"/>
                    </a:lnTo>
                    <a:lnTo>
                      <a:pt x="610" y="49"/>
                    </a:lnTo>
                    <a:lnTo>
                      <a:pt x="574" y="33"/>
                    </a:lnTo>
                    <a:lnTo>
                      <a:pt x="536" y="18"/>
                    </a:lnTo>
                    <a:lnTo>
                      <a:pt x="496" y="8"/>
                    </a:lnTo>
                    <a:lnTo>
                      <a:pt x="456" y="2"/>
                    </a:lnTo>
                    <a:lnTo>
                      <a:pt x="413" y="0"/>
                    </a:lnTo>
                    <a:lnTo>
                      <a:pt x="370" y="2"/>
                    </a:lnTo>
                    <a:lnTo>
                      <a:pt x="330" y="8"/>
                    </a:lnTo>
                    <a:lnTo>
                      <a:pt x="290" y="18"/>
                    </a:lnTo>
                    <a:lnTo>
                      <a:pt x="252" y="33"/>
                    </a:lnTo>
                    <a:lnTo>
                      <a:pt x="216" y="49"/>
                    </a:lnTo>
                    <a:lnTo>
                      <a:pt x="181" y="70"/>
                    </a:lnTo>
                    <a:lnTo>
                      <a:pt x="150" y="94"/>
                    </a:lnTo>
                    <a:lnTo>
                      <a:pt x="121" y="121"/>
                    </a:lnTo>
                    <a:lnTo>
                      <a:pt x="94" y="150"/>
                    </a:lnTo>
                    <a:lnTo>
                      <a:pt x="70" y="181"/>
                    </a:lnTo>
                    <a:lnTo>
                      <a:pt x="49" y="216"/>
                    </a:lnTo>
                    <a:lnTo>
                      <a:pt x="33" y="252"/>
                    </a:lnTo>
                    <a:lnTo>
                      <a:pt x="18" y="290"/>
                    </a:lnTo>
                    <a:lnTo>
                      <a:pt x="8" y="330"/>
                    </a:lnTo>
                    <a:lnTo>
                      <a:pt x="2" y="370"/>
                    </a:lnTo>
                    <a:lnTo>
                      <a:pt x="0" y="413"/>
                    </a:lnTo>
                    <a:lnTo>
                      <a:pt x="2" y="456"/>
                    </a:lnTo>
                    <a:lnTo>
                      <a:pt x="8" y="496"/>
                    </a:lnTo>
                    <a:lnTo>
                      <a:pt x="18" y="536"/>
                    </a:lnTo>
                    <a:lnTo>
                      <a:pt x="33" y="574"/>
                    </a:lnTo>
                    <a:lnTo>
                      <a:pt x="49" y="610"/>
                    </a:lnTo>
                    <a:lnTo>
                      <a:pt x="70" y="645"/>
                    </a:lnTo>
                    <a:lnTo>
                      <a:pt x="94" y="676"/>
                    </a:lnTo>
                    <a:lnTo>
                      <a:pt x="121" y="705"/>
                    </a:lnTo>
                    <a:lnTo>
                      <a:pt x="150" y="732"/>
                    </a:lnTo>
                    <a:lnTo>
                      <a:pt x="181" y="756"/>
                    </a:lnTo>
                    <a:lnTo>
                      <a:pt x="216" y="777"/>
                    </a:lnTo>
                    <a:lnTo>
                      <a:pt x="252" y="793"/>
                    </a:lnTo>
                    <a:lnTo>
                      <a:pt x="290" y="808"/>
                    </a:lnTo>
                    <a:lnTo>
                      <a:pt x="330" y="818"/>
                    </a:lnTo>
                    <a:lnTo>
                      <a:pt x="370" y="824"/>
                    </a:lnTo>
                    <a:lnTo>
                      <a:pt x="413" y="8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Centaur" pitchFamily="18" charset="0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auto">
              <a:xfrm>
                <a:off x="4207" y="1317"/>
                <a:ext cx="360" cy="660"/>
              </a:xfrm>
              <a:custGeom>
                <a:avLst/>
                <a:gdLst>
                  <a:gd name="T0" fmla="*/ 180 w 360"/>
                  <a:gd name="T1" fmla="*/ 660 h 660"/>
                  <a:gd name="T2" fmla="*/ 219 w 360"/>
                  <a:gd name="T3" fmla="*/ 656 h 660"/>
                  <a:gd name="T4" fmla="*/ 254 w 360"/>
                  <a:gd name="T5" fmla="*/ 644 h 660"/>
                  <a:gd name="T6" fmla="*/ 284 w 360"/>
                  <a:gd name="T7" fmla="*/ 626 h 660"/>
                  <a:gd name="T8" fmla="*/ 310 w 360"/>
                  <a:gd name="T9" fmla="*/ 601 h 660"/>
                  <a:gd name="T10" fmla="*/ 331 w 360"/>
                  <a:gd name="T11" fmla="*/ 572 h 660"/>
                  <a:gd name="T12" fmla="*/ 347 w 360"/>
                  <a:gd name="T13" fmla="*/ 539 h 660"/>
                  <a:gd name="T14" fmla="*/ 356 w 360"/>
                  <a:gd name="T15" fmla="*/ 502 h 660"/>
                  <a:gd name="T16" fmla="*/ 360 w 360"/>
                  <a:gd name="T17" fmla="*/ 464 h 660"/>
                  <a:gd name="T18" fmla="*/ 354 w 360"/>
                  <a:gd name="T19" fmla="*/ 417 h 660"/>
                  <a:gd name="T20" fmla="*/ 336 w 360"/>
                  <a:gd name="T21" fmla="*/ 373 h 660"/>
                  <a:gd name="T22" fmla="*/ 311 w 360"/>
                  <a:gd name="T23" fmla="*/ 330 h 660"/>
                  <a:gd name="T24" fmla="*/ 282 w 360"/>
                  <a:gd name="T25" fmla="*/ 283 h 660"/>
                  <a:gd name="T26" fmla="*/ 251 w 360"/>
                  <a:gd name="T27" fmla="*/ 230 h 660"/>
                  <a:gd name="T28" fmla="*/ 222 w 360"/>
                  <a:gd name="T29" fmla="*/ 168 h 660"/>
                  <a:gd name="T30" fmla="*/ 197 w 360"/>
                  <a:gd name="T31" fmla="*/ 92 h 660"/>
                  <a:gd name="T32" fmla="*/ 180 w 360"/>
                  <a:gd name="T33" fmla="*/ 0 h 660"/>
                  <a:gd name="T34" fmla="*/ 164 w 360"/>
                  <a:gd name="T35" fmla="*/ 92 h 660"/>
                  <a:gd name="T36" fmla="*/ 139 w 360"/>
                  <a:gd name="T37" fmla="*/ 168 h 660"/>
                  <a:gd name="T38" fmla="*/ 109 w 360"/>
                  <a:gd name="T39" fmla="*/ 230 h 660"/>
                  <a:gd name="T40" fmla="*/ 79 w 360"/>
                  <a:gd name="T41" fmla="*/ 283 h 660"/>
                  <a:gd name="T42" fmla="*/ 49 w 360"/>
                  <a:gd name="T43" fmla="*/ 330 h 660"/>
                  <a:gd name="T44" fmla="*/ 23 w 360"/>
                  <a:gd name="T45" fmla="*/ 373 h 660"/>
                  <a:gd name="T46" fmla="*/ 7 w 360"/>
                  <a:gd name="T47" fmla="*/ 417 h 660"/>
                  <a:gd name="T48" fmla="*/ 0 w 360"/>
                  <a:gd name="T49" fmla="*/ 464 h 660"/>
                  <a:gd name="T50" fmla="*/ 3 w 360"/>
                  <a:gd name="T51" fmla="*/ 502 h 660"/>
                  <a:gd name="T52" fmla="*/ 13 w 360"/>
                  <a:gd name="T53" fmla="*/ 539 h 660"/>
                  <a:gd name="T54" fmla="*/ 28 w 360"/>
                  <a:gd name="T55" fmla="*/ 572 h 660"/>
                  <a:gd name="T56" fmla="*/ 49 w 360"/>
                  <a:gd name="T57" fmla="*/ 601 h 660"/>
                  <a:gd name="T58" fmla="*/ 75 w 360"/>
                  <a:gd name="T59" fmla="*/ 626 h 660"/>
                  <a:gd name="T60" fmla="*/ 106 w 360"/>
                  <a:gd name="T61" fmla="*/ 644 h 660"/>
                  <a:gd name="T62" fmla="*/ 141 w 360"/>
                  <a:gd name="T63" fmla="*/ 656 h 660"/>
                  <a:gd name="T64" fmla="*/ 180 w 360"/>
                  <a:gd name="T65" fmla="*/ 660 h 6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0" h="660">
                    <a:moveTo>
                      <a:pt x="180" y="660"/>
                    </a:moveTo>
                    <a:lnTo>
                      <a:pt x="219" y="656"/>
                    </a:lnTo>
                    <a:lnTo>
                      <a:pt x="254" y="644"/>
                    </a:lnTo>
                    <a:lnTo>
                      <a:pt x="284" y="626"/>
                    </a:lnTo>
                    <a:lnTo>
                      <a:pt x="310" y="601"/>
                    </a:lnTo>
                    <a:lnTo>
                      <a:pt x="331" y="572"/>
                    </a:lnTo>
                    <a:lnTo>
                      <a:pt x="347" y="539"/>
                    </a:lnTo>
                    <a:lnTo>
                      <a:pt x="356" y="502"/>
                    </a:lnTo>
                    <a:lnTo>
                      <a:pt x="360" y="464"/>
                    </a:lnTo>
                    <a:lnTo>
                      <a:pt x="354" y="417"/>
                    </a:lnTo>
                    <a:lnTo>
                      <a:pt x="336" y="373"/>
                    </a:lnTo>
                    <a:lnTo>
                      <a:pt x="311" y="330"/>
                    </a:lnTo>
                    <a:lnTo>
                      <a:pt x="282" y="283"/>
                    </a:lnTo>
                    <a:lnTo>
                      <a:pt x="251" y="230"/>
                    </a:lnTo>
                    <a:lnTo>
                      <a:pt x="222" y="168"/>
                    </a:lnTo>
                    <a:lnTo>
                      <a:pt x="197" y="92"/>
                    </a:lnTo>
                    <a:lnTo>
                      <a:pt x="180" y="0"/>
                    </a:lnTo>
                    <a:lnTo>
                      <a:pt x="164" y="92"/>
                    </a:lnTo>
                    <a:lnTo>
                      <a:pt x="139" y="168"/>
                    </a:lnTo>
                    <a:lnTo>
                      <a:pt x="109" y="230"/>
                    </a:lnTo>
                    <a:lnTo>
                      <a:pt x="79" y="283"/>
                    </a:lnTo>
                    <a:lnTo>
                      <a:pt x="49" y="330"/>
                    </a:lnTo>
                    <a:lnTo>
                      <a:pt x="23" y="373"/>
                    </a:lnTo>
                    <a:lnTo>
                      <a:pt x="7" y="417"/>
                    </a:lnTo>
                    <a:lnTo>
                      <a:pt x="0" y="464"/>
                    </a:lnTo>
                    <a:lnTo>
                      <a:pt x="3" y="502"/>
                    </a:lnTo>
                    <a:lnTo>
                      <a:pt x="13" y="539"/>
                    </a:lnTo>
                    <a:lnTo>
                      <a:pt x="28" y="572"/>
                    </a:lnTo>
                    <a:lnTo>
                      <a:pt x="49" y="601"/>
                    </a:lnTo>
                    <a:lnTo>
                      <a:pt x="75" y="626"/>
                    </a:lnTo>
                    <a:lnTo>
                      <a:pt x="106" y="644"/>
                    </a:lnTo>
                    <a:lnTo>
                      <a:pt x="141" y="656"/>
                    </a:lnTo>
                    <a:lnTo>
                      <a:pt x="180" y="66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Centaur" pitchFamily="18" charset="0"/>
                </a:endParaRPr>
              </a:p>
            </p:txBody>
          </p:sp>
        </p:grpSp>
        <p:sp>
          <p:nvSpPr>
            <p:cNvPr id="3081" name="Line 11"/>
            <p:cNvSpPr>
              <a:spLocks noChangeShapeType="1"/>
            </p:cNvSpPr>
            <p:nvPr/>
          </p:nvSpPr>
          <p:spPr bwMode="auto">
            <a:xfrm flipH="1" flipV="1">
              <a:off x="816" y="2821"/>
              <a:ext cx="775" cy="720"/>
            </a:xfrm>
            <a:prstGeom prst="line">
              <a:avLst/>
            </a:prstGeom>
            <a:noFill/>
            <a:ln w="28575">
              <a:solidFill>
                <a:srgbClr val="2E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Centaur" pitchFamily="18" charset="0"/>
              </a:endParaRPr>
            </a:p>
          </p:txBody>
        </p:sp>
        <p:sp>
          <p:nvSpPr>
            <p:cNvPr id="3082" name="Line 14"/>
            <p:cNvSpPr>
              <a:spLocks noChangeShapeType="1"/>
            </p:cNvSpPr>
            <p:nvPr/>
          </p:nvSpPr>
          <p:spPr bwMode="auto">
            <a:xfrm rot="-5400000" flipH="1" flipV="1">
              <a:off x="891" y="2794"/>
              <a:ext cx="775" cy="720"/>
            </a:xfrm>
            <a:prstGeom prst="line">
              <a:avLst/>
            </a:prstGeom>
            <a:noFill/>
            <a:ln w="28575">
              <a:solidFill>
                <a:srgbClr val="2E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Centaur" pitchFamily="18" charset="0"/>
              </a:endParaRPr>
            </a:p>
          </p:txBody>
        </p:sp>
      </p:grpSp>
      <p:pic>
        <p:nvPicPr>
          <p:cNvPr id="359440" name="1Aa2 Blood dripping from a wrench handle.avi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263650"/>
            <a:ext cx="4724400" cy="46037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9443" name="Text Box 19"/>
          <p:cNvSpPr txBox="1">
            <a:spLocks noChangeArrowheads="1"/>
          </p:cNvSpPr>
          <p:nvPr/>
        </p:nvSpPr>
        <p:spPr bwMode="auto">
          <a:xfrm>
            <a:off x="108857" y="5238586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  <a:latin typeface="Centaur" pitchFamily="18" charset="0"/>
                <a:hlinkClick r:id="rId4"/>
              </a:rPr>
              <a:t>https://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Centaur" pitchFamily="18" charset="0"/>
                <a:hlinkClick r:id="rId4"/>
              </a:rPr>
              <a:t>www.ameslab.gov/mfrc/bpa_videos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Centaur" pitchFamily="18" charset="0"/>
              </a:rPr>
              <a:t> </a:t>
            </a:r>
            <a:endParaRPr lang="en-US" sz="2000" b="1" dirty="0">
              <a:solidFill>
                <a:schemeClr val="accent4">
                  <a:lumMod val="10000"/>
                </a:schemeClr>
              </a:solidFill>
              <a:latin typeface="Centaur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381750"/>
            <a:ext cx="6019800" cy="476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©Kathy Mirakovits, Forensic Science Educational Consulting, LLC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37E5C-A1E0-42F7-99A1-C5AD0E08DC6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9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9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4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944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648200"/>
            <a:ext cx="6781800" cy="1600200"/>
          </a:xfrm>
        </p:spPr>
        <p:txBody>
          <a:bodyPr/>
          <a:lstStyle/>
          <a:p>
            <a:r>
              <a:rPr lang="en-US" dirty="0" smtClean="0">
                <a:latin typeface="Footlight MT Light" panose="0204060206030A020304" pitchFamily="18" charset="0"/>
              </a:rPr>
              <a:t>Blood </a:t>
            </a:r>
            <a:r>
              <a:rPr lang="en-US" dirty="0" smtClean="0">
                <a:latin typeface="Footlight MT Light" panose="0204060206030A020304" pitchFamily="18" charset="0"/>
              </a:rPr>
              <a:t>Drops </a:t>
            </a:r>
            <a:r>
              <a:rPr lang="en-US" dirty="0" smtClean="0">
                <a:latin typeface="Footlight MT Light" panose="0204060206030A020304" pitchFamily="18" charset="0"/>
              </a:rPr>
              <a:t>in Flight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7543800" cy="3657600"/>
          </a:xfrm>
        </p:spPr>
        <p:txBody>
          <a:bodyPr/>
          <a:lstStyle/>
          <a:p>
            <a:r>
              <a:rPr lang="en-US" sz="3200" dirty="0" smtClean="0">
                <a:latin typeface="Footlight MT Light" panose="0204060206030A020304" pitchFamily="18" charset="0"/>
              </a:rPr>
              <a:t>Vertical Drops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90</a:t>
            </a:r>
            <a:r>
              <a:rPr lang="en-US" baseline="30000" dirty="0" smtClean="0">
                <a:latin typeface="Footlight MT Light" panose="0204060206030A020304" pitchFamily="18" charset="0"/>
              </a:rPr>
              <a:t>0</a:t>
            </a:r>
            <a:r>
              <a:rPr lang="en-US" dirty="0" smtClean="0">
                <a:latin typeface="Footlight MT Light" panose="0204060206030A020304" pitchFamily="18" charset="0"/>
              </a:rPr>
              <a:t> to the surface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Circular </a:t>
            </a:r>
            <a:r>
              <a:rPr lang="en-US" dirty="0" smtClean="0">
                <a:latin typeface="Footlight MT Light" panose="0204060206030A020304" pitchFamily="18" charset="0"/>
              </a:rPr>
              <a:t>shape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Spines and Satellite Spatter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Graph:  Height vs Diameter</a:t>
            </a:r>
          </a:p>
          <a:p>
            <a:pPr marL="32004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©Kathy Mirakovits, Forensic Science Educational Consulting,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4</a:t>
            </a:fld>
            <a:endParaRPr lang="en-US"/>
          </a:p>
        </p:txBody>
      </p:sp>
      <p:pic>
        <p:nvPicPr>
          <p:cNvPr id="6" name="3Ca1a Blood drop falling 10 cm onto cement boar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66" y="457200"/>
            <a:ext cx="4267200" cy="2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3Cb2a Blood drop falling 100 cm onto cement board  (1)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9" y="2667000"/>
            <a:ext cx="4765211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05400" y="2754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cm drop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812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 cm drop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28566" y="3924300"/>
            <a:ext cx="381834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010400" y="4095750"/>
            <a:ext cx="121920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982407" y="4457700"/>
            <a:ext cx="381834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391400" y="46482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55834" y="3928646"/>
            <a:ext cx="811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ootlight MT Light" panose="0204060206030A020304" pitchFamily="18" charset="0"/>
              </a:rPr>
              <a:t>Spine</a:t>
            </a:r>
            <a:endParaRPr lang="en-US" sz="1600" dirty="0">
              <a:latin typeface="Footlight MT Light" panose="0204060206030A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1320" y="4343400"/>
            <a:ext cx="90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ootlight MT Light" panose="0204060206030A020304" pitchFamily="18" charset="0"/>
              </a:rPr>
              <a:t>Satellite Spatter</a:t>
            </a:r>
            <a:endParaRPr lang="en-US" sz="1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4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315200" cy="1600200"/>
          </a:xfrm>
        </p:spPr>
        <p:txBody>
          <a:bodyPr>
            <a:normAutofit/>
          </a:bodyPr>
          <a:lstStyle/>
          <a:p>
            <a:r>
              <a:rPr lang="en-US" sz="4900" dirty="0" smtClean="0">
                <a:latin typeface="Footlight MT Light" panose="0204060206030A020304" pitchFamily="18" charset="0"/>
              </a:rPr>
              <a:t>Blood </a:t>
            </a:r>
            <a:r>
              <a:rPr lang="en-US" sz="4900" dirty="0" smtClean="0">
                <a:latin typeface="Footlight MT Light" panose="0204060206030A020304" pitchFamily="18" charset="0"/>
              </a:rPr>
              <a:t>in Flight</a:t>
            </a:r>
            <a:endParaRPr lang="en-US" sz="4900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2906336" cy="3352800"/>
          </a:xfrm>
        </p:spPr>
        <p:txBody>
          <a:bodyPr/>
          <a:lstStyle/>
          <a:p>
            <a:r>
              <a:rPr lang="en-US" sz="3200" dirty="0" smtClean="0"/>
              <a:t>Angled </a:t>
            </a:r>
            <a:r>
              <a:rPr lang="en-US" sz="3200" dirty="0" smtClean="0"/>
              <a:t>Drops</a:t>
            </a:r>
          </a:p>
          <a:p>
            <a:pPr lvl="1"/>
            <a:r>
              <a:rPr lang="en-US" sz="2400" dirty="0" smtClean="0"/>
              <a:t>Projectile path</a:t>
            </a:r>
          </a:p>
          <a:p>
            <a:pPr lvl="1"/>
            <a:r>
              <a:rPr lang="en-US" sz="2400" dirty="0" smtClean="0"/>
              <a:t>Elliptical shape</a:t>
            </a:r>
          </a:p>
          <a:p>
            <a:pPr lvl="1"/>
            <a:r>
              <a:rPr lang="en-US" sz="2400" dirty="0" smtClean="0"/>
              <a:t>Tails &amp; satellites tell direction of origin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t>©Kathy Mirakovits, Forensic Science Educational Consulting, LLC</a:t>
            </a:r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9" name="9Ad1 1 ml of blood projected at 20 degrees to cardboar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6336" y="609600"/>
            <a:ext cx="623766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Measure your Bloodstains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543800" cy="457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Footlight MT Light" panose="0204060206030A020304" pitchFamily="18" charset="0"/>
              </a:rPr>
              <a:t>Measuring Vertical Drops</a:t>
            </a:r>
            <a:endParaRPr lang="en-US" sz="3200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Stains are circular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Measure diameter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Do not include spines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Parent Drop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Construct Data T</a:t>
            </a:r>
            <a:r>
              <a:rPr lang="en-US" dirty="0" smtClean="0">
                <a:latin typeface="Footlight MT Light" panose="0204060206030A020304" pitchFamily="18" charset="0"/>
              </a:rPr>
              <a:t>able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Graph variables</a:t>
            </a: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Independent Variable (x axis)</a:t>
            </a:r>
          </a:p>
          <a:p>
            <a:pPr lvl="2"/>
            <a:r>
              <a:rPr lang="en-US" dirty="0" smtClean="0">
                <a:latin typeface="Footlight MT Light" panose="0204060206030A020304" pitchFamily="18" charset="0"/>
              </a:rPr>
              <a:t>Dependent Variable (y axis)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Line of Best Fit (LOBF)</a:t>
            </a:r>
          </a:p>
          <a:p>
            <a:pPr lvl="1"/>
            <a:r>
              <a:rPr lang="en-US" dirty="0" smtClean="0">
                <a:latin typeface="Footlight MT Light" panose="0204060206030A020304" pitchFamily="18" charset="0"/>
              </a:rPr>
              <a:t>What is the PURPOSE of graphing this data?</a:t>
            </a:r>
            <a:endParaRPr lang="en-US" dirty="0" smtClean="0">
              <a:latin typeface="Footlight MT Light" panose="0204060206030A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600200"/>
            <a:ext cx="2543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151986" y="1856793"/>
            <a:ext cx="1524000" cy="1524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endCxn id="6" idx="6"/>
          </p:cNvCxnSpPr>
          <p:nvPr/>
        </p:nvCxnSpPr>
        <p:spPr>
          <a:xfrm>
            <a:off x="6151986" y="2618793"/>
            <a:ext cx="1524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5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637179" y="5396494"/>
            <a:ext cx="304800" cy="29051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az-Cyrl-AZ" altLang="en-US" sz="18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Ѳ</a:t>
            </a:r>
            <a:endParaRPr lang="en-US" altLang="en-US" sz="1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6114" name="Rectangle 2"/>
          <p:cNvSpPr>
            <a:spLocks noChangeArrowheads="1"/>
          </p:cNvSpPr>
          <p:nvPr/>
        </p:nvSpPr>
        <p:spPr bwMode="auto">
          <a:xfrm>
            <a:off x="0" y="234315"/>
            <a:ext cx="926715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Footlight MT Light" panose="0204060206030A020304" pitchFamily="18" charset="0"/>
                <a:cs typeface="Times New Roman" pitchFamily="18" charset="0"/>
              </a:rPr>
              <a:t>Analyzing the Flight of Angled Blood Drops</a:t>
            </a:r>
            <a:endParaRPr lang="en-US" sz="4000" dirty="0">
              <a:solidFill>
                <a:schemeClr val="accent4">
                  <a:lumMod val="10000"/>
                </a:schemeClr>
              </a:solidFill>
              <a:latin typeface="Footlight MT Light" panose="0204060206030A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6387" name="AutoShape 3"/>
          <p:cNvSpPr>
            <a:spLocks noChangeAspect="1" noChangeArrowheads="1" noTextEdit="1"/>
          </p:cNvSpPr>
          <p:nvPr/>
        </p:nvSpPr>
        <p:spPr bwMode="auto">
          <a:xfrm>
            <a:off x="1447800" y="20574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334000" y="2601913"/>
            <a:ext cx="3048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B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719888" y="2611438"/>
            <a:ext cx="3810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C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164352" y="5677676"/>
            <a:ext cx="3810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C</a:t>
            </a:r>
            <a:endParaRPr lang="en-US" altLang="en-US" sz="1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19800" y="3124200"/>
            <a:ext cx="3048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B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732110" y="5676900"/>
            <a:ext cx="3048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B</a:t>
            </a:r>
            <a:endParaRPr lang="en-US" altLang="en-US" sz="1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343262" y="4896238"/>
            <a:ext cx="3810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A</a:t>
            </a:r>
            <a:endParaRPr lang="en-US" altLang="en-US" sz="1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810000" y="4381500"/>
            <a:ext cx="3048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B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495800" y="3581400"/>
            <a:ext cx="381000" cy="228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A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495800" y="4343400"/>
            <a:ext cx="1219200" cy="457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Droplet’s</a:t>
            </a:r>
            <a:r>
              <a:rPr lang="en-US" altLang="en-US" sz="1200" dirty="0" smtClean="0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en-US" altLang="en-US" sz="11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Motion Vector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2286000" y="2241550"/>
            <a:ext cx="4953000" cy="34734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1676400" y="2743200"/>
            <a:ext cx="4267200" cy="2971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1600200" y="5715000"/>
            <a:ext cx="6019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5943600" y="5143500"/>
            <a:ext cx="457200" cy="571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 rot="2176745">
            <a:off x="6343262" y="5162938"/>
            <a:ext cx="152400" cy="114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4" name="AutoShape 20"/>
          <p:cNvSpPr>
            <a:spLocks noChangeArrowheads="1"/>
          </p:cNvSpPr>
          <p:nvPr/>
        </p:nvSpPr>
        <p:spPr bwMode="auto">
          <a:xfrm rot="17912845" flipV="1">
            <a:off x="6437177" y="5434707"/>
            <a:ext cx="305423" cy="129824"/>
          </a:xfrm>
          <a:prstGeom prst="curvedUp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5257800" y="4800600"/>
            <a:ext cx="6858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3962400" y="3775269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4096138" y="3876869"/>
            <a:ext cx="412750" cy="501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8" name="Oval 24"/>
          <p:cNvSpPr>
            <a:spLocks noChangeArrowheads="1"/>
          </p:cNvSpPr>
          <p:nvPr/>
        </p:nvSpPr>
        <p:spPr bwMode="auto">
          <a:xfrm>
            <a:off x="5562600" y="2400300"/>
            <a:ext cx="12192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6172200" y="2400300"/>
            <a:ext cx="0" cy="685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H="1">
            <a:off x="5562600" y="2743200"/>
            <a:ext cx="1219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047793" y="2133600"/>
            <a:ext cx="381000" cy="22860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A</a:t>
            </a:r>
            <a:endParaRPr lang="en-US" altLang="en-US" sz="18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412" name="Oval 28"/>
          <p:cNvSpPr>
            <a:spLocks noChangeArrowheads="1"/>
          </p:cNvSpPr>
          <p:nvPr/>
        </p:nvSpPr>
        <p:spPr bwMode="auto">
          <a:xfrm>
            <a:off x="5943600" y="5715000"/>
            <a:ext cx="12954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96678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graphicFrame>
        <p:nvGraphicFramePr>
          <p:cNvPr id="1641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88330"/>
              </p:ext>
            </p:extLst>
          </p:nvPr>
        </p:nvGraphicFramePr>
        <p:xfrm>
          <a:off x="7448550" y="5029200"/>
          <a:ext cx="406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Equation" r:id="rId3" imgW="139680" imgH="177480" progId="Equation.3">
                  <p:embed/>
                </p:oleObj>
              </mc:Choice>
              <mc:Fallback>
                <p:oleObj name="Equation" r:id="rId3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5029200"/>
                        <a:ext cx="406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1143000" y="1416050"/>
            <a:ext cx="762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=</a:t>
            </a:r>
            <a:r>
              <a:rPr lang="en-US" altLang="en-US" sz="2600" dirty="0" smtClean="0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en-US" altLang="en-US" sz="18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641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489447"/>
              </p:ext>
            </p:extLst>
          </p:nvPr>
        </p:nvGraphicFramePr>
        <p:xfrm>
          <a:off x="1514669" y="1077912"/>
          <a:ext cx="5195888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5" imgW="1930320" imgH="419040" progId="Equation.3">
                  <p:embed/>
                </p:oleObj>
              </mc:Choice>
              <mc:Fallback>
                <p:oleObj name="Equation" r:id="rId5" imgW="19303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669" y="1077912"/>
                        <a:ext cx="5195888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0" y="6684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</a:endParaRPr>
          </a:p>
        </p:txBody>
      </p:sp>
      <p:graphicFrame>
        <p:nvGraphicFramePr>
          <p:cNvPr id="16418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717446"/>
              </p:ext>
            </p:extLst>
          </p:nvPr>
        </p:nvGraphicFramePr>
        <p:xfrm>
          <a:off x="609600" y="1143000"/>
          <a:ext cx="5778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7" imgW="126725" imgH="177415" progId="Equation.3">
                  <p:embed/>
                </p:oleObj>
              </mc:Choice>
              <mc:Fallback>
                <p:oleObj name="Equation" r:id="rId7" imgW="126725" imgH="177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3000"/>
                        <a:ext cx="57785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7086600" y="5320294"/>
            <a:ext cx="420652" cy="242306"/>
          </a:xfrm>
          <a:prstGeom prst="line">
            <a:avLst/>
          </a:prstGeom>
          <a:noFill/>
          <a:ln w="19050">
            <a:solidFill>
              <a:schemeClr val="accent4">
                <a:lumMod val="1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600" y="6245225"/>
            <a:ext cx="5791200" cy="476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©Kathy Mirakovits, Forensic Science Educational Consulting, LLC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C60C7-D965-476C-9950-3AF608E58EE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1371600"/>
            <a:ext cx="6553200" cy="4648200"/>
            <a:chOff x="1447800" y="1600200"/>
            <a:chExt cx="6553200" cy="4648200"/>
          </a:xfrm>
        </p:grpSpPr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447800" y="1600200"/>
              <a:ext cx="6553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10</a:t>
              </a:r>
              <a:r>
                <a:rPr lang="en-US" altLang="en-US" sz="1600" baseline="30000"/>
                <a:t>0	             </a:t>
              </a:r>
              <a:r>
                <a:rPr lang="en-US" altLang="en-US" sz="1600"/>
                <a:t>20</a:t>
              </a:r>
              <a:r>
                <a:rPr lang="en-US" altLang="en-US" sz="1600" baseline="30000"/>
                <a:t>0		  </a:t>
              </a:r>
              <a:r>
                <a:rPr lang="en-US" altLang="en-US" sz="1600"/>
                <a:t>30</a:t>
              </a:r>
              <a:r>
                <a:rPr lang="en-US" altLang="en-US" sz="1600" baseline="30000"/>
                <a:t>0</a:t>
              </a:r>
              <a:r>
                <a:rPr lang="en-US" altLang="en-US" sz="1600"/>
                <a:t>	          40</a:t>
              </a:r>
              <a:r>
                <a:rPr lang="en-US" altLang="en-US" sz="1600" baseline="30000"/>
                <a:t>0</a:t>
              </a:r>
              <a:r>
                <a:rPr lang="en-US" altLang="en-US" sz="1600"/>
                <a:t>	                   50</a:t>
              </a:r>
              <a:r>
                <a:rPr lang="en-US" altLang="en-US" sz="1600" baseline="30000"/>
                <a:t>0</a:t>
              </a:r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2860675" y="3903663"/>
              <a:ext cx="50641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60</a:t>
              </a:r>
              <a:r>
                <a:rPr lang="en-US" altLang="en-US" sz="1600" baseline="30000"/>
                <a:t>0</a:t>
              </a:r>
              <a:r>
                <a:rPr lang="en-US" altLang="en-US" sz="1600"/>
                <a:t>	         70</a:t>
              </a:r>
              <a:r>
                <a:rPr lang="en-US" altLang="en-US" sz="1600" baseline="30000"/>
                <a:t>0</a:t>
              </a:r>
              <a:r>
                <a:rPr lang="en-US" altLang="en-US" sz="1600"/>
                <a:t>		  80</a:t>
              </a:r>
              <a:r>
                <a:rPr lang="en-US" altLang="en-US" sz="1600" baseline="30000"/>
                <a:t>0</a:t>
              </a:r>
              <a:r>
                <a:rPr lang="en-US" altLang="en-US" sz="1600"/>
                <a:t>	           90</a:t>
              </a:r>
              <a:r>
                <a:rPr lang="en-US" altLang="en-US" sz="1600" baseline="30000"/>
                <a:t>0</a:t>
              </a:r>
            </a:p>
          </p:txBody>
        </p:sp>
        <p:pic>
          <p:nvPicPr>
            <p:cNvPr id="17413" name="Picture 5" descr="10 degrees 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939925"/>
              <a:ext cx="381000" cy="196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6" descr="20 degrees 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138" y="2028825"/>
              <a:ext cx="369887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 descr="30 degree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2028825"/>
              <a:ext cx="482600" cy="131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8" descr="40 degrees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075" y="1998663"/>
              <a:ext cx="7207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9" descr="50 degrees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905000"/>
              <a:ext cx="898525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0" descr="60 degrees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925" y="4314825"/>
              <a:ext cx="941388" cy="193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1" descr="70 degrees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888" y="4314825"/>
              <a:ext cx="854075" cy="161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80 degrees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838" y="4256088"/>
              <a:ext cx="1143000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3" descr="90 degrees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575" y="4314825"/>
              <a:ext cx="1165225" cy="146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61978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ootlight MT Light" panose="0204060206030A020304" pitchFamily="18" charset="0"/>
              </a:rPr>
              <a:t>Measuring Angled Blood Drops: Calculating Angle of Impact</a:t>
            </a:r>
            <a:endParaRPr lang="en-US" sz="2800" dirty="0">
              <a:latin typeface="Footlight MT Light" panose="0204060206030A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1283494"/>
            <a:ext cx="2073275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4478338" y="1905000"/>
            <a:ext cx="398462" cy="7881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39918" y="1856793"/>
            <a:ext cx="202406" cy="650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447800" y="1856793"/>
            <a:ext cx="84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40021" y="2505269"/>
            <a:ext cx="84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60249" y="1905000"/>
            <a:ext cx="84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6087" y="2685662"/>
            <a:ext cx="84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39918" y="1708150"/>
            <a:ext cx="0" cy="98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53207" y="1713724"/>
            <a:ext cx="0" cy="98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487669" y="1806575"/>
            <a:ext cx="0" cy="98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876800" y="1834356"/>
            <a:ext cx="0" cy="98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0"/>
            <a:ext cx="6096000" cy="16002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Footlight MT Light" panose="0204060206030A020304" pitchFamily="18" charset="0"/>
              </a:rPr>
              <a:t>Impact Angle Analysis</a:t>
            </a:r>
            <a:r>
              <a:rPr lang="en-US" sz="4400" dirty="0" smtClean="0">
                <a:latin typeface="Footlight MT Light" panose="0204060206030A020304" pitchFamily="18" charset="0"/>
              </a:rPr>
              <a:t>:  </a:t>
            </a:r>
            <a:r>
              <a:rPr lang="en-US" sz="4400" dirty="0" smtClean="0">
                <a:latin typeface="Footlight MT Light" panose="0204060206030A020304" pitchFamily="18" charset="0"/>
              </a:rPr>
              <a:t/>
            </a:r>
            <a:br>
              <a:rPr lang="en-US" sz="4400" dirty="0" smtClean="0">
                <a:latin typeface="Footlight MT Light" panose="0204060206030A020304" pitchFamily="18" charset="0"/>
              </a:rPr>
            </a:br>
            <a:r>
              <a:rPr lang="en-US" sz="4400" dirty="0" smtClean="0">
                <a:latin typeface="Footlight MT Light" panose="0204060206030A020304" pitchFamily="18" charset="0"/>
              </a:rPr>
              <a:t>The </a:t>
            </a:r>
            <a:r>
              <a:rPr lang="en-US" sz="4400" dirty="0" smtClean="0">
                <a:latin typeface="Footlight MT Light" panose="0204060206030A020304" pitchFamily="18" charset="0"/>
              </a:rPr>
              <a:t>Cool Part!</a:t>
            </a:r>
            <a:endParaRPr lang="en-US" sz="4400" dirty="0">
              <a:latin typeface="Footlight MT Light" panose="0204060206030A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41" y="457199"/>
                <a:ext cx="5581559" cy="4478923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>
                  <a:buClr>
                    <a:srgbClr val="AD0101"/>
                  </a:buClr>
                  <a:buNone/>
                </a:pPr>
                <a:endParaRPr lang="en-US" dirty="0">
                  <a:solidFill>
                    <a:srgbClr val="303030"/>
                  </a:solidFill>
                </a:endParaRPr>
              </a:p>
              <a:p>
                <a:pPr lvl="0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Angled </a:t>
                </a:r>
                <a:r>
                  <a:rPr lang="en-US" dirty="0">
                    <a:solidFill>
                      <a:srgbClr val="303030"/>
                    </a:solidFill>
                  </a:rPr>
                  <a:t>Drops</a:t>
                </a:r>
              </a:p>
              <a:p>
                <a:pPr lvl="1">
                  <a:buClr>
                    <a:srgbClr val="AD0101"/>
                  </a:buClr>
                </a:pPr>
                <a:r>
                  <a:rPr lang="en-US" dirty="0">
                    <a:solidFill>
                      <a:srgbClr val="303030"/>
                    </a:solidFill>
                  </a:rPr>
                  <a:t>Calculating Impact </a:t>
                </a:r>
                <a:r>
                  <a:rPr lang="en-US" dirty="0" smtClean="0">
                    <a:solidFill>
                      <a:srgbClr val="303030"/>
                    </a:solidFill>
                  </a:rPr>
                  <a:t>Angles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Inverse Sine Formula</a:t>
                </a:r>
              </a:p>
              <a:p>
                <a:pPr lvl="3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Based on shape of bloodstain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Practice Handout (for students)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Calculate YOUR Impact Angles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rgbClr val="30303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303030"/>
                            </a:solidFill>
                            <a:latin typeface="Cambria Math"/>
                          </a:rPr>
                          <m:t>+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303030"/>
                            </a:solidFill>
                            <a:latin typeface="Cambria Math"/>
                          </a:rPr>
                          <m:t>−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303030"/>
                    </a:solidFill>
                  </a:rPr>
                  <a:t> 5</a:t>
                </a:r>
                <a:r>
                  <a:rPr lang="en-US" baseline="30000" dirty="0" smtClean="0">
                    <a:solidFill>
                      <a:srgbClr val="303030"/>
                    </a:solidFill>
                  </a:rPr>
                  <a:t>0</a:t>
                </a:r>
                <a:r>
                  <a:rPr lang="en-US" dirty="0" smtClean="0">
                    <a:solidFill>
                      <a:srgbClr val="303030"/>
                    </a:solidFill>
                  </a:rPr>
                  <a:t>)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Calculate selected stains on Bloodstain </a:t>
                </a:r>
                <a:r>
                  <a:rPr lang="en-US" dirty="0">
                    <a:solidFill>
                      <a:srgbClr val="303030"/>
                    </a:solidFill>
                  </a:rPr>
                  <a:t>S</a:t>
                </a:r>
                <a:r>
                  <a:rPr lang="en-US" dirty="0" smtClean="0">
                    <a:solidFill>
                      <a:srgbClr val="303030"/>
                    </a:solidFill>
                  </a:rPr>
                  <a:t>heet</a:t>
                </a:r>
                <a:endParaRPr lang="en-US" dirty="0">
                  <a:solidFill>
                    <a:srgbClr val="303030"/>
                  </a:solidFill>
                </a:endParaRPr>
              </a:p>
              <a:p>
                <a:pPr lvl="1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Stringing Bloodstains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Right Angle Trigonometry</a:t>
                </a:r>
              </a:p>
              <a:p>
                <a:pPr lvl="3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Based on path of bloodstain</a:t>
                </a:r>
              </a:p>
              <a:p>
                <a:pPr lvl="3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Determines the Point of Origin of Blood</a:t>
                </a:r>
              </a:p>
              <a:p>
                <a:pPr lvl="3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String Impact Spatter due to Blunt Force Trauma</a:t>
                </a:r>
              </a:p>
              <a:p>
                <a:pPr lvl="2">
                  <a:buClr>
                    <a:srgbClr val="AD0101"/>
                  </a:buClr>
                </a:pPr>
                <a:r>
                  <a:rPr lang="en-US" dirty="0" smtClean="0">
                    <a:solidFill>
                      <a:srgbClr val="303030"/>
                    </a:solidFill>
                  </a:rPr>
                  <a:t>Horizontal or Vertical Surfaces</a:t>
                </a:r>
              </a:p>
              <a:p>
                <a:pPr lvl="2">
                  <a:buClr>
                    <a:srgbClr val="AD0101"/>
                  </a:buClr>
                </a:pPr>
                <a:endParaRPr lang="en-US" dirty="0">
                  <a:solidFill>
                    <a:srgbClr val="303030"/>
                  </a:solidFill>
                </a:endParaRPr>
              </a:p>
              <a:p>
                <a:pPr marL="640080" lvl="2" indent="0">
                  <a:buClr>
                    <a:srgbClr val="AD0101"/>
                  </a:buClr>
                  <a:buNone/>
                </a:pPr>
                <a:endParaRPr lang="en-US" dirty="0">
                  <a:solidFill>
                    <a:srgbClr val="30303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41" y="457199"/>
                <a:ext cx="5581559" cy="4478923"/>
              </a:xfrm>
              <a:blipFill rotWithShape="1">
                <a:blip r:embed="rId2"/>
                <a:stretch>
                  <a:fillRect l="-1201" r="-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©Kathy Mirakovits, Forensic Science Educational Consulting,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5117C-EC14-4B93-B38F-F5B577BA187B}" type="slidenum">
              <a:rPr lang="en-US" smtClean="0"/>
              <a:t>9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1559" y="2900722"/>
            <a:ext cx="3410041" cy="2204678"/>
            <a:chOff x="5620435" y="496076"/>
            <a:chExt cx="3410041" cy="220467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047793" y="838114"/>
              <a:ext cx="2657479" cy="1449990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733754">
              <a:off x="6589907" y="1123989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Footlight MT Light" panose="0204060206030A020304" pitchFamily="18" charset="0"/>
                </a:rPr>
                <a:t>Path of Blood Drop</a:t>
              </a:r>
              <a:endParaRPr lang="en-US" sz="1600" dirty="0">
                <a:latin typeface="Footlight MT Light" panose="0204060206030A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6000" y="2295475"/>
              <a:ext cx="2590800" cy="5725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23622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Footlight MT Light" panose="0204060206030A020304" pitchFamily="18" charset="0"/>
                </a:rPr>
                <a:t>Contact Surface</a:t>
              </a:r>
              <a:endParaRPr lang="en-US" sz="1600" dirty="0">
                <a:latin typeface="Footlight MT Light" panose="0204060206030A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649476" y="2237793"/>
              <a:ext cx="3810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90255" y="886407"/>
              <a:ext cx="45719" cy="139959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791200" y="496076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943600" y="2237793"/>
              <a:ext cx="152400" cy="1524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981174" y="1401261"/>
              <a:ext cx="16170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Footlight MT Light" panose="0204060206030A020304" pitchFamily="18" charset="0"/>
                </a:rPr>
                <a:t> </a:t>
              </a:r>
              <a:r>
                <a:rPr lang="en-US" sz="1600" dirty="0" smtClean="0">
                  <a:latin typeface="Footlight MT Light" panose="0204060206030A020304" pitchFamily="18" charset="0"/>
                </a:rPr>
                <a:t>Point of Origin</a:t>
              </a:r>
              <a:endParaRPr lang="en-US" sz="1600" dirty="0">
                <a:latin typeface="Footlight MT Light" panose="0204060206030A020304" pitchFamily="18" charset="0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6209524" y="838200"/>
            <a:ext cx="15240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52323" y="1600200"/>
            <a:ext cx="19438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752324" y="838200"/>
            <a:ext cx="457201" cy="7620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733524" y="1515445"/>
            <a:ext cx="9144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542386" y="1447800"/>
            <a:ext cx="32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ootlight MT Light" panose="0204060206030A020304" pitchFamily="18" charset="0"/>
              </a:rPr>
              <a:t>B</a:t>
            </a:r>
            <a:endParaRPr lang="en-US" sz="1600" dirty="0">
              <a:latin typeface="Footlight MT Light" panose="0204060206030A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43800" y="1512012"/>
            <a:ext cx="32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ootlight MT Light" panose="0204060206030A020304" pitchFamily="18" charset="0"/>
              </a:rPr>
              <a:t>C</a:t>
            </a:r>
            <a:endParaRPr lang="en-US" sz="1600" dirty="0">
              <a:latin typeface="Footlight MT Light" panose="0204060206030A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40014" y="583625"/>
            <a:ext cx="32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ootlight MT Light" panose="0204060206030A020304" pitchFamily="18" charset="0"/>
              </a:rPr>
              <a:t>A</a:t>
            </a:r>
            <a:endParaRPr lang="en-US" sz="1600" dirty="0">
              <a:latin typeface="Footlight MT Light" panose="0204060206030A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 rot="1800000">
            <a:off x="6146122" y="877076"/>
            <a:ext cx="209641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086600" y="1307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dirty="0">
                <a:solidFill>
                  <a:srgbClr val="303030"/>
                </a:solidFill>
              </a:rPr>
              <a:t>Ѳ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975981" y="43761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dirty="0">
                <a:solidFill>
                  <a:srgbClr val="303030"/>
                </a:solidFill>
              </a:rPr>
              <a:t>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5C1F00"/>
        </a:dk1>
        <a:lt1>
          <a:srgbClr val="FFFFFF"/>
        </a:lt1>
        <a:dk2>
          <a:srgbClr val="FF505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B3B3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C1F00"/>
        </a:dk1>
        <a:lt1>
          <a:srgbClr val="FFFFFF"/>
        </a:lt1>
        <a:dk2>
          <a:srgbClr val="FFCCCC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E2E2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5C1F00"/>
        </a:dk1>
        <a:lt1>
          <a:srgbClr val="FFFFFF"/>
        </a:lt1>
        <a:dk2>
          <a:srgbClr val="FF505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B3B3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C1F00"/>
        </a:dk1>
        <a:lt1>
          <a:srgbClr val="FFFFFF"/>
        </a:lt1>
        <a:dk2>
          <a:srgbClr val="FFCCCC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E2E2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380</TotalTime>
  <Words>675</Words>
  <Application>Microsoft Office PowerPoint</Application>
  <PresentationFormat>On-screen Show (4:3)</PresentationFormat>
  <Paragraphs>180</Paragraphs>
  <Slides>15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NewsPrint</vt:lpstr>
      <vt:lpstr>Default Design</vt:lpstr>
      <vt:lpstr>1_Default Design</vt:lpstr>
      <vt:lpstr>Microsoft Equation 3.0</vt:lpstr>
      <vt:lpstr>Equation</vt:lpstr>
      <vt:lpstr>Educators Guide to Bloodstain Pattern Analysis:   Real World Science!</vt:lpstr>
      <vt:lpstr>1st: Making Blood Drops</vt:lpstr>
      <vt:lpstr>Physical Properties of Blood</vt:lpstr>
      <vt:lpstr>Blood Drops in Flight</vt:lpstr>
      <vt:lpstr>Blood in Flight</vt:lpstr>
      <vt:lpstr>Measure your Bloodstains</vt:lpstr>
      <vt:lpstr>PowerPoint Presentation</vt:lpstr>
      <vt:lpstr>PowerPoint Presentation</vt:lpstr>
      <vt:lpstr>Impact Angle Analysis:   The Cool Part!</vt:lpstr>
      <vt:lpstr>Area of Convergence</vt:lpstr>
      <vt:lpstr>PowerPoint Presentation</vt:lpstr>
      <vt:lpstr>PowerPoint Presentation</vt:lpstr>
      <vt:lpstr>PowerPoint Presentation</vt:lpstr>
      <vt:lpstr>Questions? kmirakovits@gmail.com</vt:lpstr>
      <vt:lpstr>Supplies</vt:lpstr>
    </vt:vector>
  </TitlesOfParts>
  <Company>PPS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Bloodstain Pattern Analysis: Mathematics &amp; Science for the Real World</dc:title>
  <dc:creator>Portage Public Schools</dc:creator>
  <cp:lastModifiedBy>Kathy</cp:lastModifiedBy>
  <cp:revision>79</cp:revision>
  <dcterms:created xsi:type="dcterms:W3CDTF">2016-02-23T18:44:08Z</dcterms:created>
  <dcterms:modified xsi:type="dcterms:W3CDTF">2016-02-25T18:23:28Z</dcterms:modified>
</cp:coreProperties>
</file>